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9" r:id="rId2"/>
    <p:sldId id="260" r:id="rId3"/>
    <p:sldId id="261" r:id="rId4"/>
    <p:sldId id="262"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Lst>
  <p:sldSz cx="9144000" cy="5143500" type="screen16x9"/>
  <p:notesSz cx="6858000" cy="9144000"/>
  <p:embeddedFontLst>
    <p:embeddedFont>
      <p:font typeface="Helvetica Neue Light" charset="0"/>
      <p:regular r:id="rId73"/>
      <p:bold r:id="rId74"/>
      <p:italic r:id="rId75"/>
      <p:boldItalic r:id="rId76"/>
    </p:embeddedFont>
    <p:embeddedFont>
      <p:font typeface="Anton" charset="0"/>
      <p:regular r:id="rId77"/>
    </p:embeddedFont>
    <p:embeddedFont>
      <p:font typeface="Helvetica Neue" charset="0"/>
      <p:regular r:id="rId78"/>
      <p:bold r:id="rId79"/>
      <p:italic r:id="rId80"/>
      <p:boldItalic r:id="rId81"/>
    </p:embeddedFont>
    <p:embeddedFont>
      <p:font typeface="Consolas" pitchFamily="49" charset="0"/>
      <p:regular r:id="rId82"/>
      <p:bold r:id="rId83"/>
      <p:italic r:id="rId84"/>
      <p:boldItalic r:id="rId85"/>
    </p:embeddedFont>
    <p:embeddedFont>
      <p:font typeface="Didact Gothic" charset="0"/>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D03DF20-02DB-48E9-A458-85838873F9A3}">
  <a:tblStyle styleId="{CD03DF20-02DB-48E9-A458-85838873F9A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F74A6EC-9C48-4825-9D6E-4F6F2AC1AB56}"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45" d="100"/>
          <a:sy n="145" d="100"/>
        </p:scale>
        <p:origin x="-65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fbbdf7b0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efbbdf7b0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fbbdf7b0e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fbbdf7b0e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fbbdf7b0e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efbbdf7b0e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fbbdf7b0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efbbdf7b0e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fbbdf7b0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efbbdf7b0e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fbbdf7b0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efbbdf7b0e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Didact Gothic"/>
              <a:ea typeface="Didact Gothic"/>
              <a:cs typeface="Didact Gothic"/>
              <a:sym typeface="Didact Gothic"/>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Didact Gothic"/>
              <a:ea typeface="Didact Gothic"/>
              <a:cs typeface="Didact Gothic"/>
              <a:sym typeface="Didact Gothic"/>
            </a:endParaRPr>
          </a:p>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fbbdf7b0e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efbbdf7b0e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fbbdf7b0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efbbdf7b0e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fbbdf7b0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fbbdf7b0e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fbbdf7b0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efbbdf7b0e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fbbdf7b0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efbbdf7b0e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fbbdf7b0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efbbdf7b0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Conceptos claves del encuentro anterior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fbbdf7b0e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efbbdf7b0e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latin typeface="Didact Gothic"/>
                <a:ea typeface="Didact Gothic"/>
                <a:cs typeface="Didact Gothic"/>
                <a:sym typeface="Didact Gothic"/>
              </a:rPr>
              <a:t>Hemos utilizado el pixel como unidades de las celdas de la cuadrícula, sin embargo, también </a:t>
            </a:r>
            <a:r>
              <a:rPr lang="es" sz="1200" b="1">
                <a:solidFill>
                  <a:schemeClr val="dk1"/>
                </a:solidFill>
                <a:latin typeface="Didact Gothic"/>
                <a:ea typeface="Didact Gothic"/>
                <a:cs typeface="Didact Gothic"/>
                <a:sym typeface="Didact Gothic"/>
              </a:rPr>
              <a:t>podemos utilizar otras unidades y combinarlas,</a:t>
            </a:r>
            <a:r>
              <a:rPr lang="es" sz="1200">
                <a:solidFill>
                  <a:schemeClr val="dk1"/>
                </a:solidFill>
                <a:latin typeface="Didact Gothic"/>
                <a:ea typeface="Didact Gothic"/>
                <a:cs typeface="Didact Gothic"/>
                <a:sym typeface="Didact Gothic"/>
              </a:rPr>
              <a:t> como porcentajes, la palabra clave auto (que obtiene el tamaño restante) o la unidad especial fr (fraction), que simboliza una fracción de espacio restante en el grid. </a:t>
            </a:r>
            <a:endParaRPr sz="1200">
              <a:solidFill>
                <a:schemeClr val="dk1"/>
              </a:solidFill>
              <a:latin typeface="Didact Gothic"/>
              <a:ea typeface="Didact Gothic"/>
              <a:cs typeface="Didact Gothic"/>
              <a:sym typeface="Didact Gothic"/>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Didact Gothic"/>
              <a:ea typeface="Didact Gothic"/>
              <a:cs typeface="Didact Gothic"/>
              <a:sym typeface="Didact Gothic"/>
            </a:endParaRPr>
          </a:p>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Didact Gothic"/>
              <a:ea typeface="Didact Gothic"/>
              <a:cs typeface="Didact Gothic"/>
              <a:sym typeface="Didact Gothic"/>
            </a:endParaRPr>
          </a:p>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fbbdf7b0e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fbbdf7b0e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fbbdf7b0e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efbbdf7b0e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fbbdf7b0e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fbbdf7b0e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fbbdf7b0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efbbdf7b0e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fbbdf7b0e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fbbdf7b0e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fbbdf7b0e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efbbdf7b0e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fbbdf7b0e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fbbdf7b0e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fbbdf7b0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efbbdf7b0e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fbbdf7b0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fbbdf7b0e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fbbdf7b0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efbbdf7b0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fbbdf7b0e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efbbdf7b0e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fbbdf7b0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efbbdf7b0e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efbbdf7b0e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efbbdf7b0e_0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fbbdf7b0e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efbbdf7b0e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fbbdf7b0e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fbbdf7b0e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efbbdf7b0e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efbbdf7b0e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fbbdf7b0e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efbbdf7b0e_0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fbbdf7b0e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efbbdf7b0e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De ser necesario, sugerimos mostrarlo directamente en el editor de texto así los/as estudiantes ven cómo se va escribiendo el código. </a:t>
            </a: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fbbdf7b0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efbbdf7b0e_0_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highlight>
                  <a:srgbClr val="FFFFFF"/>
                </a:highlight>
                <a:latin typeface="Didact Gothic"/>
                <a:ea typeface="Didact Gothic"/>
                <a:cs typeface="Didact Gothic"/>
                <a:sym typeface="Didact Gothic"/>
              </a:rPr>
              <a:t>Estas slides se pasan </a:t>
            </a:r>
            <a:r>
              <a:rPr lang="es" sz="1200" b="1">
                <a:solidFill>
                  <a:schemeClr val="dk1"/>
                </a:solidFill>
                <a:highlight>
                  <a:srgbClr val="FFFFFF"/>
                </a:highlight>
                <a:latin typeface="Didact Gothic"/>
                <a:ea typeface="Didact Gothic"/>
                <a:cs typeface="Didact Gothic"/>
                <a:sym typeface="Didact Gothic"/>
              </a:rPr>
              <a:t>rápidamente </a:t>
            </a:r>
            <a:r>
              <a:rPr lang="es" sz="1200">
                <a:solidFill>
                  <a:schemeClr val="dk1"/>
                </a:solidFill>
                <a:highlight>
                  <a:srgbClr val="FFFFFF"/>
                </a:highlight>
                <a:latin typeface="Didact Gothic"/>
                <a:ea typeface="Didact Gothic"/>
                <a:cs typeface="Didact Gothic"/>
                <a:sym typeface="Didact Gothic"/>
              </a:rPr>
              <a:t>simplemente para graficar las opciones.</a:t>
            </a:r>
            <a:endParaRPr sz="1200">
              <a:solidFill>
                <a:schemeClr val="dk1"/>
              </a:solidFill>
              <a:highlight>
                <a:srgbClr val="FFFFFF"/>
              </a:highlight>
              <a:latin typeface="Didact Gothic"/>
              <a:ea typeface="Didact Gothic"/>
              <a:cs typeface="Didact Gothic"/>
              <a:sym typeface="Didact Gothic"/>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efbbdf7b0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efbbdf7b0e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chemeClr val="lt1"/>
              </a:highlight>
              <a:latin typeface="Didact Gothic"/>
              <a:ea typeface="Didact Gothic"/>
              <a:cs typeface="Didact Gothic"/>
              <a:sym typeface="Didact Gothic"/>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bbdf7b0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fbbdf7b0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fbbdf7b0e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efbbdf7b0e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chemeClr val="lt1"/>
              </a:highlight>
              <a:latin typeface="Didact Gothic"/>
              <a:ea typeface="Didact Gothic"/>
              <a:cs typeface="Didact Gothic"/>
              <a:sym typeface="Didact Gothic"/>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fbbdf7b0e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efbbdf7b0e_0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chemeClr val="lt1"/>
              </a:highlight>
              <a:latin typeface="Didact Gothic"/>
              <a:ea typeface="Didact Gothic"/>
              <a:cs typeface="Didact Gothic"/>
              <a:sym typeface="Didact Gothic"/>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fbbdf7b0e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efbbdf7b0e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fbbdf7b0e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efbbdf7b0e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fbbdf7b0e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efbbdf7b0e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efbbdf7b0e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efbbdf7b0e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fbbdf7b0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gefbbdf7b0e_0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efbbdf7b0e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efbbdf7b0e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fbbdf7b0e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efbbdf7b0e_0_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fbbdf7b0e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efbbdf7b0e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fbbdf7b0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efbbdf7b0e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fbbdf7b0e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efbbdf7b0e_0_4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efbbdf7b0e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efbbdf7b0e_0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fbbdf7b0e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efbbdf7b0e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fbbdf7b0e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efbbdf7b0e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efbbdf7b0e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efbbdf7b0e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fbbdf7b0e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gefbbdf7b0e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fbbdf7b0e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efbbdf7b0e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efbbdf7b0e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efbbdf7b0e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fbbdf7b0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gefbbdf7b0e_0_5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efbbdf7b0e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gefbbdf7b0e_0_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fbbdf7b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efbbdf7b0e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solidFill>
                  <a:schemeClr val="dk1"/>
                </a:solidFill>
              </a:rPr>
              <a:t>Usar para slides de sólo texto. Si no alcanza, no sobrecargar, usar otra con el mismo título para indicar que continúa el mismo módulo.</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fbbdf7b0e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gefbbdf7b0e_0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efbbdf7b0e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gefbbdf7b0e_0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efbbdf7b0e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gefbbdf7b0e_0_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efbbdf7b0e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gefbbdf7b0e_0_5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efbbdf7b0e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efbbdf7b0e_0_5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efbbdf7b0e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gefbbdf7b0e_0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efbbdf7b0e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gefbbdf7b0e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efbbdf7b0e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gefbbdf7b0e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highlight>
                  <a:schemeClr val="lt1"/>
                </a:highlight>
                <a:latin typeface="Didact Gothic"/>
                <a:ea typeface="Didact Gothic"/>
                <a:cs typeface="Didact Gothic"/>
                <a:sym typeface="Didact Gothic"/>
              </a:rPr>
              <a:t>Estas slides se pasan </a:t>
            </a:r>
            <a:r>
              <a:rPr lang="es" sz="1200" b="1">
                <a:solidFill>
                  <a:schemeClr val="dk1"/>
                </a:solidFill>
                <a:highlight>
                  <a:schemeClr val="lt1"/>
                </a:highlight>
                <a:latin typeface="Didact Gothic"/>
                <a:ea typeface="Didact Gothic"/>
                <a:cs typeface="Didact Gothic"/>
                <a:sym typeface="Didact Gothic"/>
              </a:rPr>
              <a:t>rápidamente </a:t>
            </a:r>
            <a:r>
              <a:rPr lang="es" sz="1200">
                <a:solidFill>
                  <a:schemeClr val="dk1"/>
                </a:solidFill>
                <a:highlight>
                  <a:schemeClr val="lt1"/>
                </a:highlight>
                <a:latin typeface="Didact Gothic"/>
                <a:ea typeface="Didact Gothic"/>
                <a:cs typeface="Didact Gothic"/>
                <a:sym typeface="Didact Gothic"/>
              </a:rPr>
              <a:t>simplemente para graficar las opciones.</a:t>
            </a:r>
            <a:endParaRPr sz="1200">
              <a:solidFill>
                <a:schemeClr val="dk1"/>
              </a:solidFill>
              <a:highlight>
                <a:schemeClr val="lt1"/>
              </a:highlight>
              <a:latin typeface="Didact Gothic"/>
              <a:ea typeface="Didact Gothic"/>
              <a:cs typeface="Didact Gothic"/>
              <a:sym typeface="Didact Gothic"/>
            </a:endParaRPr>
          </a:p>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efbbdf7b0e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gefbbdf7b0e_0_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fbbdf7b0e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gefbbdf7b0e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fbbdf7b0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efbbdf7b0e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Didact Gothic"/>
              <a:ea typeface="Didact Gothic"/>
              <a:cs typeface="Didact Gothic"/>
              <a:sym typeface="Didact Gothic"/>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efbbdf7b0e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gefbbdf7b0e_0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fbbdf7b0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fbbdf7b0e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latin typeface="Didact Gothic"/>
                <a:ea typeface="Didact Gothic"/>
                <a:cs typeface="Didact Gothic"/>
                <a:sym typeface="Didact Gothic"/>
              </a:rPr>
              <a:t>Grid CSS surge de la necesidad, y toma las ventajas de ese sistema, sumandole muchas mejoras y características que permiten crear muy rápido cuadrículas sencillas y potentes.</a:t>
            </a:r>
            <a:endParaRPr sz="1200">
              <a:solidFill>
                <a:schemeClr val="dk1"/>
              </a:solidFill>
              <a:latin typeface="Didact Gothic"/>
              <a:ea typeface="Didact Gothic"/>
              <a:cs typeface="Didact Gothic"/>
              <a:sym typeface="Didact Gothic"/>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fbbdf7b0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efbbdf7b0e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 sz="1200">
                <a:solidFill>
                  <a:schemeClr val="dk1"/>
                </a:solidFill>
                <a:latin typeface="Didact Gothic"/>
                <a:ea typeface="Didact Gothic"/>
                <a:cs typeface="Didact Gothic"/>
                <a:sym typeface="Didact Gothic"/>
              </a:rPr>
              <a:t>Grid CSS surge de la necesidad, y toma las ventajas de ese sistema, sumandole muchas mejoras y características que permiten crear muy rápido cuadrículas sencillas y potentes.</a:t>
            </a:r>
            <a:endParaRPr sz="1200">
              <a:solidFill>
                <a:schemeClr val="dk1"/>
              </a:solidFill>
              <a:latin typeface="Didact Gothic"/>
              <a:ea typeface="Didact Gothic"/>
              <a:cs typeface="Didact Gothic"/>
              <a:sym typeface="Didact Gothic"/>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Didact Gothic"/>
              <a:ea typeface="Didact Gothic"/>
              <a:cs typeface="Didact Gothic"/>
              <a:sym typeface="Didact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codepen.io/santiagoav-the-bashful/pen/WNbwXY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codepen.io/santiagoav-the-bashful/pen/YzPqOB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EFAB"/>
        </a:solidFill>
        <a:effectLst/>
      </p:bgPr>
    </p:bg>
    <p:spTree>
      <p:nvGrpSpPr>
        <p:cNvPr id="1" name="Shape 74"/>
        <p:cNvGrpSpPr/>
        <p:nvPr/>
      </p:nvGrpSpPr>
      <p:grpSpPr>
        <a:xfrm>
          <a:off x="0" y="0"/>
          <a:ext cx="0" cy="0"/>
          <a:chOff x="0" y="0"/>
          <a:chExt cx="0" cy="0"/>
        </a:xfrm>
      </p:grpSpPr>
      <p:sp>
        <p:nvSpPr>
          <p:cNvPr id="75" name="Google Shape;75;p16"/>
          <p:cNvSpPr txBox="1"/>
          <p:nvPr/>
        </p:nvSpPr>
        <p:spPr>
          <a:xfrm>
            <a:off x="4006550" y="1562000"/>
            <a:ext cx="4624800" cy="28740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15000"/>
              </a:lnSpc>
              <a:spcBef>
                <a:spcPts val="1000"/>
              </a:spcBef>
              <a:spcAft>
                <a:spcPts val="0"/>
              </a:spcAft>
              <a:buClr>
                <a:srgbClr val="000000"/>
              </a:buClr>
              <a:buSzPts val="1800"/>
              <a:buFont typeface="Arial"/>
              <a:buChar char="●"/>
            </a:pPr>
            <a:r>
              <a:rPr lang="es" sz="1800" b="0" i="0" u="none" strike="noStrike" cap="none">
                <a:solidFill>
                  <a:srgbClr val="000000"/>
                </a:solidFill>
                <a:latin typeface="Helvetica Neue Light"/>
                <a:ea typeface="Helvetica Neue Light"/>
                <a:cs typeface="Helvetica Neue Light"/>
                <a:sym typeface="Helvetica Neue Light"/>
              </a:rPr>
              <a:t>Conocer Grids.</a:t>
            </a:r>
            <a:endParaRPr sz="1800" b="0" i="0" u="none" strike="noStrike" cap="none">
              <a:solidFill>
                <a:srgbClr val="000000"/>
              </a:solidFill>
              <a:latin typeface="Helvetica Neue Light"/>
              <a:ea typeface="Helvetica Neue Light"/>
              <a:cs typeface="Helvetica Neue Light"/>
              <a:sym typeface="Helvetica Neue Light"/>
            </a:endParaRPr>
          </a:p>
          <a:p>
            <a:pPr marL="457200" marR="0" lvl="0" indent="-342900" algn="l" rtl="0">
              <a:lnSpc>
                <a:spcPct val="115000"/>
              </a:lnSpc>
              <a:spcBef>
                <a:spcPts val="1000"/>
              </a:spcBef>
              <a:spcAft>
                <a:spcPts val="0"/>
              </a:spcAft>
              <a:buSzPts val="1800"/>
              <a:buFont typeface="Helvetica Neue Light"/>
              <a:buChar char="●"/>
            </a:pPr>
            <a:r>
              <a:rPr lang="es" sz="1800">
                <a:latin typeface="Helvetica Neue Light"/>
                <a:ea typeface="Helvetica Neue Light"/>
                <a:cs typeface="Helvetica Neue Light"/>
                <a:sym typeface="Helvetica Neue Light"/>
              </a:rPr>
              <a:t>Comparar el alcance de Grids y Flexbox</a:t>
            </a:r>
            <a:endParaRPr sz="1800">
              <a:latin typeface="Helvetica Neue Light"/>
              <a:ea typeface="Helvetica Neue Light"/>
              <a:cs typeface="Helvetica Neue Light"/>
              <a:sym typeface="Helvetica Neue Light"/>
            </a:endParaRPr>
          </a:p>
          <a:p>
            <a:pPr marL="457200" marR="0" lvl="0" indent="-342900" algn="l" rtl="0">
              <a:lnSpc>
                <a:spcPct val="115000"/>
              </a:lnSpc>
              <a:spcBef>
                <a:spcPts val="1000"/>
              </a:spcBef>
              <a:spcAft>
                <a:spcPts val="0"/>
              </a:spcAft>
              <a:buClr>
                <a:srgbClr val="000000"/>
              </a:buClr>
              <a:buSzPts val="1800"/>
              <a:buFont typeface="Arial"/>
              <a:buChar char="●"/>
            </a:pPr>
            <a:r>
              <a:rPr lang="es" sz="1800" b="0" i="0" u="none" strike="noStrike" cap="none">
                <a:solidFill>
                  <a:srgbClr val="000000"/>
                </a:solidFill>
                <a:latin typeface="Helvetica Neue Light"/>
                <a:ea typeface="Helvetica Neue Light"/>
                <a:cs typeface="Helvetica Neue Light"/>
                <a:sym typeface="Helvetica Neue Light"/>
              </a:rPr>
              <a:t>Aplicar las nuevas formas de modelar con Grids.</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7" name="Google Shape;77;p16"/>
          <p:cNvSpPr txBox="1"/>
          <p:nvPr/>
        </p:nvSpPr>
        <p:spPr>
          <a:xfrm>
            <a:off x="373850" y="2656900"/>
            <a:ext cx="3632700" cy="98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s" sz="3000" b="0" i="1" u="none" strike="noStrike" cap="none">
                <a:solidFill>
                  <a:srgbClr val="000000"/>
                </a:solidFill>
                <a:latin typeface="Anton"/>
                <a:ea typeface="Anton"/>
                <a:cs typeface="Anton"/>
                <a:sym typeface="Anton"/>
              </a:rPr>
              <a:t>OBJETIVOS DE LA CLASE</a:t>
            </a:r>
            <a:endParaRPr sz="3000" b="0" i="1" u="none" strike="noStrike" cap="none">
              <a:solidFill>
                <a:srgbClr val="000000"/>
              </a:solidFill>
              <a:latin typeface="Anton"/>
              <a:ea typeface="Anton"/>
              <a:cs typeface="Anton"/>
              <a:sym typeface="Anton"/>
            </a:endParaRPr>
          </a:p>
        </p:txBody>
      </p:sp>
      <p:pic>
        <p:nvPicPr>
          <p:cNvPr id="78" name="Google Shape;78;p16"/>
          <p:cNvPicPr preferRelativeResize="0"/>
          <p:nvPr/>
        </p:nvPicPr>
        <p:blipFill rotWithShape="1">
          <a:blip r:embed="rId3">
            <a:alphaModFix/>
          </a:blip>
          <a:srcRect/>
          <a:stretch/>
        </p:blipFill>
        <p:spPr>
          <a:xfrm>
            <a:off x="1611692" y="1439552"/>
            <a:ext cx="1186525" cy="118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29"/>
          <p:cNvSpPr txBox="1"/>
          <p:nvPr/>
        </p:nvSpPr>
        <p:spPr>
          <a:xfrm>
            <a:off x="2612575" y="358200"/>
            <a:ext cx="6531300" cy="697800"/>
          </a:xfrm>
          <a:prstGeom prst="rect">
            <a:avLst/>
          </a:prstGeom>
          <a:solidFill>
            <a:srgbClr val="E0FF00"/>
          </a:solid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4000" b="0" i="1" u="none" strike="noStrike" cap="none">
                <a:solidFill>
                  <a:schemeClr val="dk1"/>
                </a:solidFill>
                <a:latin typeface="Anton"/>
                <a:ea typeface="Anton"/>
                <a:cs typeface="Anton"/>
                <a:sym typeface="Anton"/>
              </a:rPr>
              <a:t>¿POR QUÉ GRIDS?</a:t>
            </a:r>
            <a:endParaRPr sz="4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217" name="Google Shape;217;p29"/>
          <p:cNvSpPr txBox="1"/>
          <p:nvPr/>
        </p:nvSpPr>
        <p:spPr>
          <a:xfrm>
            <a:off x="643800" y="1565125"/>
            <a:ext cx="7856400" cy="30000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es" sz="1800" b="1">
                <a:solidFill>
                  <a:schemeClr val="dk1"/>
                </a:solidFill>
                <a:latin typeface="Helvetica Neue"/>
                <a:ea typeface="Helvetica Neue"/>
                <a:cs typeface="Helvetica Neue"/>
                <a:sym typeface="Helvetica Neue"/>
              </a:rPr>
              <a:t>👉 </a:t>
            </a:r>
            <a:r>
              <a:rPr lang="es" sz="1800" b="1" i="0" u="none" strike="noStrike" cap="none">
                <a:solidFill>
                  <a:schemeClr val="dk1"/>
                </a:solidFill>
                <a:latin typeface="Helvetica Neue"/>
                <a:ea typeface="Helvetica Neue"/>
                <a:cs typeface="Helvetica Neue"/>
                <a:sym typeface="Helvetica Neue"/>
              </a:rPr>
              <a:t>Grid CSS surge de la necesidad de algo más potente</a:t>
            </a:r>
            <a:r>
              <a:rPr lang="es" sz="1800" b="0" i="0" u="none" strike="noStrike" cap="none">
                <a:solidFill>
                  <a:schemeClr val="dk1"/>
                </a:solidFill>
                <a:latin typeface="Helvetica Neue Light"/>
                <a:ea typeface="Helvetica Neue Light"/>
                <a:cs typeface="Helvetica Neue Light"/>
                <a:sym typeface="Helvetica Neue Light"/>
              </a:rPr>
              <a:t>, y toma las ventajas del sistema Flexbox, sumándole muchas mejoras y características que permiten crear muy </a:t>
            </a:r>
            <a:r>
              <a:rPr lang="es" sz="1800" b="1" i="0" u="none" strike="noStrike" cap="none">
                <a:solidFill>
                  <a:schemeClr val="dk1"/>
                </a:solidFill>
                <a:latin typeface="Helvetica Neue"/>
                <a:ea typeface="Helvetica Neue"/>
                <a:cs typeface="Helvetica Neue"/>
                <a:sym typeface="Helvetica Neue"/>
              </a:rPr>
              <a:t>rápido</a:t>
            </a:r>
            <a:r>
              <a:rPr lang="es" sz="1800" b="0" i="0" u="none" strike="noStrike" cap="none">
                <a:solidFill>
                  <a:schemeClr val="dk1"/>
                </a:solidFill>
                <a:latin typeface="Helvetica Neue Light"/>
                <a:ea typeface="Helvetica Neue Light"/>
                <a:cs typeface="Helvetica Neue Light"/>
                <a:sym typeface="Helvetica Neue Light"/>
              </a:rPr>
              <a:t> cuadrículas sencillas y potentes.</a:t>
            </a:r>
            <a:br>
              <a:rPr lang="es" sz="1800" b="0" i="0" u="none" strike="noStrike" cap="none">
                <a:solidFill>
                  <a:schemeClr val="dk1"/>
                </a:solidFill>
                <a:latin typeface="Helvetica Neue Light"/>
                <a:ea typeface="Helvetica Neue Light"/>
                <a:cs typeface="Helvetica Neue Light"/>
                <a:sym typeface="Helvetica Neue Light"/>
              </a:rPr>
            </a:br>
            <a:endParaRPr sz="18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None/>
            </a:pPr>
            <a:r>
              <a:rPr lang="es" sz="1800" b="1">
                <a:solidFill>
                  <a:schemeClr val="dk1"/>
                </a:solidFill>
                <a:latin typeface="Helvetica Neue"/>
                <a:ea typeface="Helvetica Neue"/>
                <a:cs typeface="Helvetica Neue"/>
                <a:sym typeface="Helvetica Neue"/>
              </a:rPr>
              <a:t>👉 </a:t>
            </a:r>
            <a:r>
              <a:rPr lang="es" sz="1800" b="0" i="0" u="none" strike="noStrike" cap="none">
                <a:solidFill>
                  <a:schemeClr val="dk1"/>
                </a:solidFill>
                <a:latin typeface="Helvetica Neue Light"/>
                <a:ea typeface="Helvetica Neue Light"/>
                <a:cs typeface="Helvetica Neue Light"/>
                <a:sym typeface="Helvetica Neue Light"/>
              </a:rPr>
              <a:t>Grid toma la filosofía y </a:t>
            </a:r>
            <a:r>
              <a:rPr lang="es" sz="1800" b="1" u="none" strike="noStrike" cap="none">
                <a:solidFill>
                  <a:schemeClr val="dk1"/>
                </a:solidFill>
                <a:latin typeface="Helvetica Neue"/>
                <a:ea typeface="Helvetica Neue"/>
                <a:cs typeface="Helvetica Neue"/>
                <a:sym typeface="Helvetica Neue"/>
              </a:rPr>
              <a:t>la base del sistema Flexbox</a:t>
            </a:r>
            <a:r>
              <a:rPr lang="es" sz="1800" b="0" i="0" u="none" strike="noStrike" cap="none">
                <a:solidFill>
                  <a:schemeClr val="dk1"/>
                </a:solidFill>
                <a:latin typeface="Helvetica Neue Light"/>
                <a:ea typeface="Helvetica Neue Light"/>
                <a:cs typeface="Helvetica Neue Light"/>
                <a:sym typeface="Helvetica Neue Light"/>
              </a:rPr>
              <a:t>. Esto no significa que lo reemplaza, sino que </a:t>
            </a:r>
            <a:r>
              <a:rPr lang="es" sz="1800" b="1" i="0" u="none" strike="noStrike" cap="none">
                <a:solidFill>
                  <a:schemeClr val="dk1"/>
                </a:solidFill>
                <a:latin typeface="Helvetica Neue"/>
                <a:ea typeface="Helvetica Neue"/>
                <a:cs typeface="Helvetica Neue"/>
                <a:sym typeface="Helvetica Neue"/>
              </a:rPr>
              <a:t>pueden convivir</a:t>
            </a:r>
            <a:r>
              <a:rPr lang="es" sz="1800" b="0" i="0" u="none" strike="noStrike" cap="none">
                <a:solidFill>
                  <a:schemeClr val="dk1"/>
                </a:solidFill>
                <a:latin typeface="Helvetica Neue Light"/>
                <a:ea typeface="Helvetica Neue Light"/>
                <a:cs typeface="Helvetica Neue Light"/>
                <a:sym typeface="Helvetica Neue Light"/>
              </a:rPr>
              <a:t>.</a:t>
            </a:r>
            <a:br>
              <a:rPr lang="es" sz="1800" b="0" i="0" u="none" strike="noStrike" cap="none">
                <a:solidFill>
                  <a:schemeClr val="dk1"/>
                </a:solidFill>
                <a:latin typeface="Helvetica Neue Light"/>
                <a:ea typeface="Helvetica Neue Light"/>
                <a:cs typeface="Helvetica Neue Light"/>
                <a:sym typeface="Helvetica Neue Light"/>
              </a:rPr>
            </a:br>
            <a:endParaRPr sz="1800" b="0" i="0" u="none" strike="noStrike" cap="none">
              <a:solidFill>
                <a:schemeClr val="dk1"/>
              </a:solidFill>
              <a:latin typeface="Helvetica Neue Light"/>
              <a:ea typeface="Helvetica Neue Light"/>
              <a:cs typeface="Helvetica Neue Light"/>
              <a:sym typeface="Helvetica Neue Light"/>
            </a:endParaRPr>
          </a:p>
          <a:p>
            <a:pPr marL="914400" marR="0" lvl="0" indent="457200" algn="l" rtl="0">
              <a:lnSpc>
                <a:spcPct val="115000"/>
              </a:lnSpc>
              <a:spcBef>
                <a:spcPts val="0"/>
              </a:spcBef>
              <a:spcAft>
                <a:spcPts val="0"/>
              </a:spcAft>
              <a:buNone/>
            </a:pPr>
            <a:r>
              <a:rPr lang="es" sz="1800" b="0" i="0" u="none" strike="noStrike" cap="none">
                <a:solidFill>
                  <a:schemeClr val="dk1"/>
                </a:solidFill>
                <a:highlight>
                  <a:srgbClr val="A6FFCA"/>
                </a:highlight>
                <a:latin typeface="Helvetica Neue Light"/>
                <a:ea typeface="Helvetica Neue Light"/>
                <a:cs typeface="Helvetica Neue Light"/>
                <a:sym typeface="Helvetica Neue Light"/>
              </a:rPr>
              <a:t>Está pensado para estructuras grandes y complejas.</a:t>
            </a:r>
            <a:br>
              <a:rPr lang="es" sz="1800" b="0" i="0" u="none" strike="noStrike" cap="none">
                <a:solidFill>
                  <a:schemeClr val="dk1"/>
                </a:solidFill>
                <a:highlight>
                  <a:srgbClr val="A6FFCA"/>
                </a:highlight>
                <a:latin typeface="Helvetica Neue Light"/>
                <a:ea typeface="Helvetica Neue Light"/>
                <a:cs typeface="Helvetica Neue Light"/>
                <a:sym typeface="Helvetica Neue Light"/>
              </a:rPr>
            </a:br>
            <a:endParaRPr sz="1800" b="0" i="0" u="none" strike="noStrike" cap="none">
              <a:solidFill>
                <a:schemeClr val="dk1"/>
              </a:solidFill>
              <a:highlight>
                <a:srgbClr val="A6FFCA"/>
              </a:highlight>
              <a:latin typeface="Helvetica Neue Light"/>
              <a:ea typeface="Helvetica Neue Light"/>
              <a:cs typeface="Helvetica Neue Light"/>
              <a:sym typeface="Helvetica Neue Light"/>
            </a:endParaRPr>
          </a:p>
        </p:txBody>
      </p:sp>
      <p:sp>
        <p:nvSpPr>
          <p:cNvPr id="218" name="Google Shape;218;p29"/>
          <p:cNvSpPr/>
          <p:nvPr/>
        </p:nvSpPr>
        <p:spPr>
          <a:xfrm>
            <a:off x="2193275" y="225750"/>
            <a:ext cx="1032000" cy="1016100"/>
          </a:xfrm>
          <a:prstGeom prst="ellipse">
            <a:avLst/>
          </a:prstGeom>
          <a:solidFill>
            <a:srgbClr val="FEFEFE"/>
          </a:solidFill>
          <a:ln w="38100" cap="flat" cmpd="sng">
            <a:solidFill>
              <a:srgbClr val="E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Font typeface="Arial"/>
              <a:buNone/>
            </a:pPr>
            <a:r>
              <a:rPr lang="es" sz="3200">
                <a:latin typeface="Helvetica Neue Light"/>
                <a:ea typeface="Helvetica Neue Light"/>
                <a:cs typeface="Helvetica Neue Light"/>
                <a:sym typeface="Helvetica Neue Light"/>
              </a:rPr>
              <a:t>🔍</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24" name="Google Shape;224;p30"/>
          <p:cNvSpPr txBox="1"/>
          <p:nvPr/>
        </p:nvSpPr>
        <p:spPr>
          <a:xfrm>
            <a:off x="643800" y="2763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4000" b="0" i="1" u="none" strike="noStrike" cap="none">
                <a:solidFill>
                  <a:schemeClr val="dk1"/>
                </a:solidFill>
                <a:latin typeface="Anton"/>
                <a:ea typeface="Anton"/>
                <a:cs typeface="Anton"/>
                <a:sym typeface="Anton"/>
              </a:rPr>
              <a:t>DIFERENCIA ENTRE FLEXBOX Y GRIDS</a:t>
            </a:r>
            <a:endParaRPr sz="3800" b="0" i="1" u="none" strike="noStrike" cap="none">
              <a:solidFill>
                <a:schemeClr val="dk1"/>
              </a:solidFill>
              <a:latin typeface="Anton"/>
              <a:ea typeface="Anton"/>
              <a:cs typeface="Anton"/>
              <a:sym typeface="Anton"/>
            </a:endParaRPr>
          </a:p>
        </p:txBody>
      </p:sp>
      <p:sp>
        <p:nvSpPr>
          <p:cNvPr id="225" name="Google Shape;225;p30"/>
          <p:cNvSpPr txBox="1"/>
          <p:nvPr/>
        </p:nvSpPr>
        <p:spPr>
          <a:xfrm>
            <a:off x="1699838" y="1227125"/>
            <a:ext cx="1787100" cy="3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Helvetica Neue"/>
                <a:ea typeface="Helvetica Neue"/>
                <a:cs typeface="Helvetica Neue"/>
                <a:sym typeface="Helvetica Neue"/>
              </a:rPr>
              <a:t>Flexbox</a:t>
            </a:r>
            <a:endParaRPr sz="1400" b="1" i="0" u="none" strike="noStrike" cap="none">
              <a:solidFill>
                <a:srgbClr val="000000"/>
              </a:solidFill>
              <a:latin typeface="Helvetica Neue"/>
              <a:ea typeface="Helvetica Neue"/>
              <a:cs typeface="Helvetica Neue"/>
              <a:sym typeface="Helvetica Neue"/>
            </a:endParaRPr>
          </a:p>
        </p:txBody>
      </p:sp>
      <p:sp>
        <p:nvSpPr>
          <p:cNvPr id="226" name="Google Shape;226;p30"/>
          <p:cNvSpPr txBox="1"/>
          <p:nvPr/>
        </p:nvSpPr>
        <p:spPr>
          <a:xfrm>
            <a:off x="5612425" y="1227125"/>
            <a:ext cx="1787100" cy="3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Helvetica Neue"/>
                <a:ea typeface="Helvetica Neue"/>
                <a:cs typeface="Helvetica Neue"/>
                <a:sym typeface="Helvetica Neue"/>
              </a:rPr>
              <a:t>Grids</a:t>
            </a:r>
            <a:endParaRPr sz="1400" b="1" i="0" u="none" strike="noStrike" cap="none">
              <a:solidFill>
                <a:srgbClr val="000000"/>
              </a:solidFill>
              <a:latin typeface="Helvetica Neue"/>
              <a:ea typeface="Helvetica Neue"/>
              <a:cs typeface="Helvetica Neue"/>
              <a:sym typeface="Helvetica Neue"/>
            </a:endParaRPr>
          </a:p>
        </p:txBody>
      </p:sp>
      <p:pic>
        <p:nvPicPr>
          <p:cNvPr id="227" name="Google Shape;227;p30"/>
          <p:cNvPicPr preferRelativeResize="0"/>
          <p:nvPr/>
        </p:nvPicPr>
        <p:blipFill rotWithShape="1">
          <a:blip r:embed="rId4">
            <a:alphaModFix/>
          </a:blip>
          <a:srcRect l="55019"/>
          <a:stretch/>
        </p:blipFill>
        <p:spPr>
          <a:xfrm>
            <a:off x="873191" y="1641827"/>
            <a:ext cx="3440425" cy="2257425"/>
          </a:xfrm>
          <a:prstGeom prst="rect">
            <a:avLst/>
          </a:prstGeom>
          <a:noFill/>
          <a:ln>
            <a:noFill/>
          </a:ln>
        </p:spPr>
      </p:pic>
      <p:pic>
        <p:nvPicPr>
          <p:cNvPr id="228" name="Google Shape;228;p30"/>
          <p:cNvPicPr preferRelativeResize="0"/>
          <p:nvPr/>
        </p:nvPicPr>
        <p:blipFill rotWithShape="1">
          <a:blip r:embed="rId4">
            <a:alphaModFix/>
          </a:blip>
          <a:srcRect r="56310"/>
          <a:stretch/>
        </p:blipFill>
        <p:spPr>
          <a:xfrm>
            <a:off x="4835174" y="1600588"/>
            <a:ext cx="3341600" cy="2257425"/>
          </a:xfrm>
          <a:prstGeom prst="rect">
            <a:avLst/>
          </a:prstGeom>
          <a:noFill/>
          <a:ln>
            <a:noFill/>
          </a:ln>
        </p:spPr>
      </p:pic>
      <p:sp>
        <p:nvSpPr>
          <p:cNvPr id="229" name="Google Shape;229;p30"/>
          <p:cNvSpPr txBox="1"/>
          <p:nvPr/>
        </p:nvSpPr>
        <p:spPr>
          <a:xfrm>
            <a:off x="0" y="4111525"/>
            <a:ext cx="9144000" cy="452700"/>
          </a:xfrm>
          <a:prstGeom prst="rect">
            <a:avLst/>
          </a:prstGeom>
          <a:solidFill>
            <a:srgbClr val="E0FF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Ambos son mucho más potentes que cualquier técnica que haya existido antes.</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230" name="Google Shape;230;p30"/>
          <p:cNvSpPr/>
          <p:nvPr/>
        </p:nvSpPr>
        <p:spPr>
          <a:xfrm>
            <a:off x="746300" y="1274624"/>
            <a:ext cx="3694200" cy="2624700"/>
          </a:xfrm>
          <a:prstGeom prst="roundRect">
            <a:avLst>
              <a:gd name="adj" fmla="val 16667"/>
            </a:avLst>
          </a:prstGeom>
          <a:noFill/>
          <a:ln w="38100" cap="flat" cmpd="sng">
            <a:solidFill>
              <a:srgbClr val="A6FF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613450" y="1274624"/>
            <a:ext cx="3694200" cy="2624700"/>
          </a:xfrm>
          <a:prstGeom prst="roundRect">
            <a:avLst>
              <a:gd name="adj" fmla="val 16667"/>
            </a:avLst>
          </a:prstGeom>
          <a:noFill/>
          <a:ln w="38100" cap="flat" cmpd="sng">
            <a:solidFill>
              <a:srgbClr val="A6FF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37" name="Google Shape;237;p31"/>
          <p:cNvSpPr txBox="1"/>
          <p:nvPr/>
        </p:nvSpPr>
        <p:spPr>
          <a:xfrm>
            <a:off x="560675" y="2626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4000" b="0" i="1" u="none" strike="noStrike" cap="none">
                <a:solidFill>
                  <a:schemeClr val="dk1"/>
                </a:solidFill>
                <a:latin typeface="Anton"/>
                <a:ea typeface="Anton"/>
                <a:cs typeface="Anton"/>
                <a:sym typeface="Anton"/>
              </a:rPr>
              <a:t>DIFERENCIA ENTRE FLEXBOX Y GRIDS</a:t>
            </a:r>
            <a:endParaRPr sz="3800" b="0" i="1" u="none" strike="noStrike" cap="none">
              <a:solidFill>
                <a:schemeClr val="dk1"/>
              </a:solidFill>
              <a:latin typeface="Anton"/>
              <a:ea typeface="Anton"/>
              <a:cs typeface="Anton"/>
              <a:sym typeface="Anton"/>
            </a:endParaRPr>
          </a:p>
        </p:txBody>
      </p:sp>
      <p:pic>
        <p:nvPicPr>
          <p:cNvPr id="238" name="Google Shape;238;p31"/>
          <p:cNvPicPr preferRelativeResize="0"/>
          <p:nvPr/>
        </p:nvPicPr>
        <p:blipFill rotWithShape="1">
          <a:blip r:embed="rId4">
            <a:alphaModFix/>
          </a:blip>
          <a:srcRect/>
          <a:stretch/>
        </p:blipFill>
        <p:spPr>
          <a:xfrm>
            <a:off x="1666000" y="1458950"/>
            <a:ext cx="5645750" cy="2845550"/>
          </a:xfrm>
          <a:prstGeom prst="rect">
            <a:avLst/>
          </a:prstGeom>
          <a:noFill/>
          <a:ln>
            <a:noFill/>
          </a:ln>
        </p:spPr>
      </p:pic>
      <p:sp>
        <p:nvSpPr>
          <p:cNvPr id="239" name="Google Shape;239;p31"/>
          <p:cNvSpPr txBox="1"/>
          <p:nvPr/>
        </p:nvSpPr>
        <p:spPr>
          <a:xfrm>
            <a:off x="1785950" y="4347600"/>
            <a:ext cx="2249100" cy="53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1">
                <a:solidFill>
                  <a:schemeClr val="dk1"/>
                </a:solidFill>
                <a:latin typeface="Helvetica Neue"/>
                <a:ea typeface="Helvetica Neue"/>
                <a:cs typeface="Helvetica Neue"/>
                <a:sym typeface="Helvetica Neue"/>
              </a:rPr>
              <a:t>UNIDIMENSIONAL</a:t>
            </a:r>
            <a:endParaRPr sz="1800" b="1" i="0" u="none" strike="noStrike" cap="none">
              <a:solidFill>
                <a:srgbClr val="000000"/>
              </a:solidFill>
              <a:latin typeface="Helvetica Neue"/>
              <a:ea typeface="Helvetica Neue"/>
              <a:cs typeface="Helvetica Neue"/>
              <a:sym typeface="Helvetica Neue"/>
            </a:endParaRPr>
          </a:p>
        </p:txBody>
      </p:sp>
      <p:sp>
        <p:nvSpPr>
          <p:cNvPr id="240" name="Google Shape;240;p31"/>
          <p:cNvSpPr txBox="1"/>
          <p:nvPr/>
        </p:nvSpPr>
        <p:spPr>
          <a:xfrm>
            <a:off x="4936163" y="4347600"/>
            <a:ext cx="2063700" cy="53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1">
                <a:solidFill>
                  <a:schemeClr val="dk1"/>
                </a:solidFill>
                <a:latin typeface="Helvetica Neue"/>
                <a:ea typeface="Helvetica Neue"/>
                <a:cs typeface="Helvetica Neue"/>
                <a:sym typeface="Helvetica Neue"/>
              </a:rPr>
              <a:t>BIDIMENSIONAL</a:t>
            </a:r>
            <a:endParaRPr sz="1800" b="1" i="0" u="none" strike="noStrike" cap="none">
              <a:solidFill>
                <a:srgbClr val="000000"/>
              </a:solidFill>
              <a:latin typeface="Helvetica Neue"/>
              <a:ea typeface="Helvetica Neue"/>
              <a:cs typeface="Helvetica Neue"/>
              <a:sym typeface="Helvetica Neue"/>
            </a:endParaRPr>
          </a:p>
        </p:txBody>
      </p:sp>
      <p:sp>
        <p:nvSpPr>
          <p:cNvPr id="241" name="Google Shape;241;p31"/>
          <p:cNvSpPr/>
          <p:nvPr/>
        </p:nvSpPr>
        <p:spPr>
          <a:xfrm>
            <a:off x="1357325" y="1255200"/>
            <a:ext cx="3010800" cy="3092400"/>
          </a:xfrm>
          <a:prstGeom prst="roundRect">
            <a:avLst>
              <a:gd name="adj" fmla="val 16667"/>
            </a:avLst>
          </a:prstGeom>
          <a:noFill/>
          <a:ln w="38100" cap="flat" cmpd="sng">
            <a:solidFill>
              <a:srgbClr val="A6FF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4462625" y="1255200"/>
            <a:ext cx="3010800" cy="3049200"/>
          </a:xfrm>
          <a:prstGeom prst="roundRect">
            <a:avLst>
              <a:gd name="adj" fmla="val 16667"/>
            </a:avLst>
          </a:prstGeom>
          <a:noFill/>
          <a:ln w="38100" cap="flat" cmpd="sng">
            <a:solidFill>
              <a:srgbClr val="A6FF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48" name="Google Shape;248;p32"/>
          <p:cNvSpPr txBox="1"/>
          <p:nvPr/>
        </p:nvSpPr>
        <p:spPr>
          <a:xfrm>
            <a:off x="643800" y="2500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4000" b="0" i="1" u="none" strike="noStrike" cap="none">
                <a:solidFill>
                  <a:schemeClr val="dk1"/>
                </a:solidFill>
                <a:latin typeface="Anton"/>
                <a:ea typeface="Anton"/>
                <a:cs typeface="Anton"/>
                <a:sym typeface="Anton"/>
              </a:rPr>
              <a:t>PUEDEN CONVIVIR</a:t>
            </a:r>
            <a:endParaRPr sz="3800" b="0" i="1" u="none" strike="noStrike" cap="none">
              <a:solidFill>
                <a:schemeClr val="dk1"/>
              </a:solidFill>
              <a:latin typeface="Anton"/>
              <a:ea typeface="Anton"/>
              <a:cs typeface="Anton"/>
              <a:sym typeface="Anton"/>
            </a:endParaRPr>
          </a:p>
        </p:txBody>
      </p:sp>
      <p:pic>
        <p:nvPicPr>
          <p:cNvPr id="249" name="Google Shape;249;p32"/>
          <p:cNvPicPr preferRelativeResize="0"/>
          <p:nvPr/>
        </p:nvPicPr>
        <p:blipFill rotWithShape="1">
          <a:blip r:embed="rId4">
            <a:alphaModFix/>
          </a:blip>
          <a:srcRect/>
          <a:stretch/>
        </p:blipFill>
        <p:spPr>
          <a:xfrm>
            <a:off x="1833679" y="1126791"/>
            <a:ext cx="5476653" cy="3471585"/>
          </a:xfrm>
          <a:prstGeom prst="rect">
            <a:avLst/>
          </a:prstGeom>
          <a:noFill/>
          <a:ln>
            <a:noFill/>
          </a:ln>
        </p:spPr>
      </p:pic>
      <p:sp>
        <p:nvSpPr>
          <p:cNvPr id="250" name="Google Shape;250;p32"/>
          <p:cNvSpPr/>
          <p:nvPr/>
        </p:nvSpPr>
        <p:spPr>
          <a:xfrm>
            <a:off x="1816550" y="1132800"/>
            <a:ext cx="5476800" cy="3471600"/>
          </a:xfrm>
          <a:prstGeom prst="rect">
            <a:avLst/>
          </a:prstGeom>
          <a:noFill/>
          <a:ln w="38100" cap="flat" cmpd="sng">
            <a:solidFill>
              <a:srgbClr val="E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56" name="Google Shape;256;p33"/>
          <p:cNvSpPr txBox="1"/>
          <p:nvPr/>
        </p:nvSpPr>
        <p:spPr>
          <a:xfrm>
            <a:off x="459825" y="2200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4000" b="0" i="1" u="none" strike="noStrike" cap="none">
                <a:solidFill>
                  <a:schemeClr val="dk1"/>
                </a:solidFill>
                <a:latin typeface="Anton"/>
                <a:ea typeface="Anton"/>
                <a:cs typeface="Anton"/>
                <a:sym typeface="Anton"/>
              </a:rPr>
              <a:t>PROPIEDADES DEL PADRE</a:t>
            </a:r>
            <a:endParaRPr sz="3800" b="0" i="1" u="none" strike="noStrike" cap="none">
              <a:solidFill>
                <a:schemeClr val="dk1"/>
              </a:solidFill>
              <a:latin typeface="Anton"/>
              <a:ea typeface="Anton"/>
              <a:cs typeface="Anton"/>
              <a:sym typeface="Anton"/>
            </a:endParaRPr>
          </a:p>
        </p:txBody>
      </p:sp>
      <p:sp>
        <p:nvSpPr>
          <p:cNvPr id="257" name="Google Shape;257;p33"/>
          <p:cNvSpPr txBox="1"/>
          <p:nvPr/>
        </p:nvSpPr>
        <p:spPr>
          <a:xfrm>
            <a:off x="4673300" y="2481400"/>
            <a:ext cx="3636900" cy="21783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Elemento padre</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Elemento hijo</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&lt;/section&gt;</a:t>
            </a:r>
            <a:endParaRPr sz="1400" b="0" i="0" u="none" strike="noStrike" cap="none">
              <a:solidFill>
                <a:srgbClr val="8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p:txBody>
      </p:sp>
      <p:pic>
        <p:nvPicPr>
          <p:cNvPr id="258" name="Google Shape;258;p33"/>
          <p:cNvPicPr preferRelativeResize="0"/>
          <p:nvPr/>
        </p:nvPicPr>
        <p:blipFill rotWithShape="1">
          <a:blip r:embed="rId4">
            <a:alphaModFix/>
          </a:blip>
          <a:srcRect/>
          <a:stretch/>
        </p:blipFill>
        <p:spPr>
          <a:xfrm>
            <a:off x="726050" y="2426800"/>
            <a:ext cx="3519374" cy="2320175"/>
          </a:xfrm>
          <a:prstGeom prst="rect">
            <a:avLst/>
          </a:prstGeom>
          <a:noFill/>
          <a:ln>
            <a:noFill/>
          </a:ln>
        </p:spPr>
      </p:pic>
      <p:sp>
        <p:nvSpPr>
          <p:cNvPr id="259" name="Google Shape;259;p33"/>
          <p:cNvSpPr txBox="1"/>
          <p:nvPr/>
        </p:nvSpPr>
        <p:spPr>
          <a:xfrm>
            <a:off x="254250" y="1040575"/>
            <a:ext cx="85002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700"/>
              <a:buFont typeface="Arial"/>
              <a:buNone/>
            </a:pPr>
            <a:r>
              <a:rPr lang="es" sz="1700" b="0" i="0" u="none" strike="noStrike" cap="none">
                <a:solidFill>
                  <a:schemeClr val="dk1"/>
                </a:solidFill>
                <a:latin typeface="Helvetica Neue Light"/>
                <a:ea typeface="Helvetica Neue Light"/>
                <a:cs typeface="Helvetica Neue Light"/>
                <a:sym typeface="Helvetica Neue Light"/>
              </a:rPr>
              <a:t>Activamos la cuadrícula Grid utilizando, sobre el elemento contenedor, la propiedad display con el valor grid o inline-grid. El primero de ellos permite que la aquella aparezca encima/debajo del contenido exterior (en bloque), mientras que el segundo permite que la cuadrícula se vea a la izquierda/derecha (en línea) del contenido exterior.</a:t>
            </a:r>
            <a:endParaRPr sz="1700" b="0" i="0" u="none" strike="noStrike" cap="none">
              <a:solidFill>
                <a:schemeClr val="dk1"/>
              </a:solidFill>
              <a:latin typeface="Helvetica Neue Light"/>
              <a:ea typeface="Helvetica Neue Light"/>
              <a:cs typeface="Helvetica Neue Light"/>
              <a:sym typeface="Helvetica Neue Light"/>
            </a:endParaRPr>
          </a:p>
        </p:txBody>
      </p:sp>
      <p:pic>
        <p:nvPicPr>
          <p:cNvPr id="260" name="Google Shape;260;p33"/>
          <p:cNvPicPr preferRelativeResize="0"/>
          <p:nvPr/>
        </p:nvPicPr>
        <p:blipFill rotWithShape="1">
          <a:blip r:embed="rId5">
            <a:alphaModFix/>
          </a:blip>
          <a:srcRect/>
          <a:stretch/>
        </p:blipFill>
        <p:spPr>
          <a:xfrm>
            <a:off x="7957475" y="0"/>
            <a:ext cx="1186525" cy="118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66" name="Google Shape;266;p34"/>
          <p:cNvSpPr txBox="1"/>
          <p:nvPr/>
        </p:nvSpPr>
        <p:spPr>
          <a:xfrm>
            <a:off x="637222" y="-81693"/>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4000" b="0" i="1" u="none" strike="noStrike" cap="none" dirty="0">
                <a:solidFill>
                  <a:schemeClr val="dk1"/>
                </a:solidFill>
                <a:latin typeface="Anton"/>
                <a:ea typeface="Anton"/>
                <a:cs typeface="Anton"/>
                <a:sym typeface="Anton"/>
              </a:rPr>
              <a:t>PROPIEDADES DEL PADRE</a:t>
            </a:r>
            <a:endParaRPr sz="3800" b="0" i="1" u="none" strike="noStrike" cap="none">
              <a:solidFill>
                <a:schemeClr val="dk1"/>
              </a:solidFill>
              <a:latin typeface="Anton"/>
              <a:ea typeface="Anton"/>
              <a:cs typeface="Anton"/>
              <a:sym typeface="Anton"/>
            </a:endParaRPr>
          </a:p>
        </p:txBody>
      </p:sp>
      <p:graphicFrame>
        <p:nvGraphicFramePr>
          <p:cNvPr id="267" name="Google Shape;267;p34"/>
          <p:cNvGraphicFramePr/>
          <p:nvPr/>
        </p:nvGraphicFramePr>
        <p:xfrm>
          <a:off x="726050" y="1786050"/>
          <a:ext cx="8028400" cy="3120700"/>
        </p:xfrm>
        <a:graphic>
          <a:graphicData uri="http://schemas.openxmlformats.org/drawingml/2006/table">
            <a:tbl>
              <a:tblPr>
                <a:noFill/>
                <a:tableStyleId>{CD03DF20-02DB-48E9-A458-85838873F9A3}</a:tableStyleId>
              </a:tblPr>
              <a:tblGrid>
                <a:gridCol w="2611975"/>
                <a:gridCol w="5416425"/>
              </a:tblGrid>
              <a:tr h="6172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dirty="0">
                          <a:solidFill>
                            <a:srgbClr val="111111"/>
                          </a:solidFill>
                          <a:latin typeface="Helvetica Neue"/>
                          <a:ea typeface="Helvetica Neue"/>
                          <a:cs typeface="Helvetica Neue"/>
                          <a:sym typeface="Helvetica Neue"/>
                        </a:rPr>
                        <a:t>grid-template-columns</a:t>
                      </a:r>
                      <a:endParaRPr sz="1400" b="1" u="none" strike="noStrike" cap="none">
                        <a:latin typeface="Helvetica Neue"/>
                        <a:ea typeface="Helvetica Neue"/>
                        <a:cs typeface="Helvetica Neue"/>
                        <a:sym typeface="Helvetica Neue"/>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 sz="1400" u="none" strike="noStrike" cap="none" dirty="0">
                          <a:latin typeface="Helvetica Neue"/>
                          <a:ea typeface="Helvetica Neue"/>
                          <a:cs typeface="Helvetica Neue"/>
                          <a:sym typeface="Helvetica Neue"/>
                        </a:rPr>
                        <a:t>Establece el </a:t>
                      </a:r>
                      <a:r>
                        <a:rPr lang="es" sz="1400" b="1" u="none" strike="noStrike" cap="none" dirty="0">
                          <a:highlight>
                            <a:srgbClr val="E0FF00"/>
                          </a:highlight>
                          <a:latin typeface="Helvetica Neue"/>
                          <a:ea typeface="Helvetica Neue"/>
                          <a:cs typeface="Helvetica Neue"/>
                          <a:sym typeface="Helvetica Neue"/>
                        </a:rPr>
                        <a:t>TAMAÑO</a:t>
                      </a:r>
                      <a:r>
                        <a:rPr lang="es" sz="1400" u="none" strike="noStrike" cap="none" dirty="0">
                          <a:latin typeface="Helvetica Neue"/>
                          <a:ea typeface="Helvetica Neue"/>
                          <a:cs typeface="Helvetica Neue"/>
                          <a:sym typeface="Helvetica Neue"/>
                        </a:rPr>
                        <a:t> de cada </a:t>
                      </a:r>
                      <a:r>
                        <a:rPr lang="es" sz="1400" b="1" u="none" strike="noStrike" cap="none" dirty="0">
                          <a:latin typeface="Helvetica Neue"/>
                          <a:ea typeface="Helvetica Neue"/>
                          <a:cs typeface="Helvetica Neue"/>
                          <a:sym typeface="Helvetica Neue"/>
                        </a:rPr>
                        <a:t>columna</a:t>
                      </a:r>
                      <a:r>
                        <a:rPr lang="es" sz="1400" u="none" strike="noStrike" cap="none" dirty="0">
                          <a:latin typeface="Helvetica Neue"/>
                          <a:ea typeface="Helvetica Neue"/>
                          <a:cs typeface="Helvetica Neue"/>
                          <a:sym typeface="Helvetica Neue"/>
                        </a:rPr>
                        <a:t> (</a:t>
                      </a:r>
                      <a:r>
                        <a:rPr lang="es" sz="1400" i="1" u="sng" strike="noStrike" cap="none" dirty="0">
                          <a:latin typeface="Helvetica Neue"/>
                          <a:ea typeface="Helvetica Neue"/>
                          <a:cs typeface="Helvetica Neue"/>
                          <a:sym typeface="Helvetica Neue"/>
                        </a:rPr>
                        <a:t>col 1, col 2...</a:t>
                      </a:r>
                      <a:r>
                        <a:rPr lang="es" sz="1400" u="none" strike="noStrike" cap="none" dirty="0">
                          <a:latin typeface="Helvetica Neue"/>
                          <a:ea typeface="Helvetica Neue"/>
                          <a:cs typeface="Helvetica Neue"/>
                          <a:sym typeface="Helvetica Neue"/>
                        </a:rPr>
                        <a:t>).</a:t>
                      </a:r>
                      <a:endParaRPr sz="1400" u="none" strike="noStrike" cap="none">
                        <a:latin typeface="Helvetica Neue"/>
                        <a:ea typeface="Helvetica Neue"/>
                        <a:cs typeface="Helvetica Neue"/>
                        <a:sym typeface="Helvetica Neue"/>
                      </a:endParaRPr>
                    </a:p>
                  </a:txBody>
                  <a:tcPr marL="91425" marR="91425" marT="91425" marB="91425"/>
                </a:tc>
              </a:tr>
              <a:tr h="6172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solidFill>
                            <a:srgbClr val="111111"/>
                          </a:solidFill>
                          <a:latin typeface="Helvetica Neue"/>
                          <a:ea typeface="Helvetica Neue"/>
                          <a:cs typeface="Helvetica Neue"/>
                          <a:sym typeface="Helvetica Neue"/>
                        </a:rPr>
                        <a:t>grid-template-rows</a:t>
                      </a:r>
                      <a:endParaRPr sz="1400" b="1" u="none" strike="noStrike" cap="none">
                        <a:latin typeface="Helvetica Neue"/>
                        <a:ea typeface="Helvetica Neue"/>
                        <a:cs typeface="Helvetica Neue"/>
                        <a:sym typeface="Helvetica Neue"/>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 sz="1400" u="none" strike="noStrike" cap="none">
                          <a:latin typeface="Helvetica Neue"/>
                          <a:ea typeface="Helvetica Neue"/>
                          <a:cs typeface="Helvetica Neue"/>
                          <a:sym typeface="Helvetica Neue"/>
                        </a:rPr>
                        <a:t>Establece el </a:t>
                      </a:r>
                      <a:r>
                        <a:rPr lang="es" sz="1400" b="1" u="none" strike="noStrike" cap="none">
                          <a:highlight>
                            <a:srgbClr val="E0FF00"/>
                          </a:highlight>
                          <a:latin typeface="Helvetica Neue"/>
                          <a:ea typeface="Helvetica Neue"/>
                          <a:cs typeface="Helvetica Neue"/>
                          <a:sym typeface="Helvetica Neue"/>
                        </a:rPr>
                        <a:t>TAMAÑO</a:t>
                      </a:r>
                      <a:r>
                        <a:rPr lang="es" sz="1400" u="none" strike="noStrike" cap="none">
                          <a:latin typeface="Helvetica Neue"/>
                          <a:ea typeface="Helvetica Neue"/>
                          <a:cs typeface="Helvetica Neue"/>
                          <a:sym typeface="Helvetica Neue"/>
                        </a:rPr>
                        <a:t> de cada </a:t>
                      </a:r>
                      <a:r>
                        <a:rPr lang="es" sz="1400" b="1" u="none" strike="noStrike" cap="none">
                          <a:latin typeface="Helvetica Neue"/>
                          <a:ea typeface="Helvetica Neue"/>
                          <a:cs typeface="Helvetica Neue"/>
                          <a:sym typeface="Helvetica Neue"/>
                        </a:rPr>
                        <a:t>fila</a:t>
                      </a:r>
                      <a:r>
                        <a:rPr lang="es" sz="1400" u="none" strike="noStrike" cap="none">
                          <a:latin typeface="Helvetica Neue"/>
                          <a:ea typeface="Helvetica Neue"/>
                          <a:cs typeface="Helvetica Neue"/>
                          <a:sym typeface="Helvetica Neue"/>
                        </a:rPr>
                        <a:t> (</a:t>
                      </a:r>
                      <a:r>
                        <a:rPr lang="es" sz="1400" i="1" u="sng" strike="noStrike" cap="none">
                          <a:latin typeface="Helvetica Neue"/>
                          <a:ea typeface="Helvetica Neue"/>
                          <a:cs typeface="Helvetica Neue"/>
                          <a:sym typeface="Helvetica Neue"/>
                        </a:rPr>
                        <a:t>fila 1, fila 2...</a:t>
                      </a:r>
                      <a:r>
                        <a:rPr lang="es" sz="1400" u="none" strike="noStrike" cap="none">
                          <a:latin typeface="Helvetica Neue"/>
                          <a:ea typeface="Helvetica Neue"/>
                          <a:cs typeface="Helvetica Neue"/>
                          <a:sym typeface="Helvetica Neue"/>
                        </a:rPr>
                        <a:t>).</a:t>
                      </a:r>
                      <a:endParaRPr sz="1400" u="none" strike="noStrike" cap="none">
                        <a:latin typeface="Helvetica Neue"/>
                        <a:ea typeface="Helvetica Neue"/>
                        <a:cs typeface="Helvetica Neue"/>
                        <a:sym typeface="Helvetica Neue"/>
                      </a:endParaRPr>
                    </a:p>
                  </a:txBody>
                  <a:tcPr marL="91425" marR="91425" marT="91425" marB="91425"/>
                </a:tc>
              </a:tr>
              <a:tr h="6172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solidFill>
                            <a:srgbClr val="111111"/>
                          </a:solidFill>
                          <a:latin typeface="Helvetica Neue"/>
                          <a:ea typeface="Helvetica Neue"/>
                          <a:cs typeface="Helvetica Neue"/>
                          <a:sym typeface="Helvetica Neue"/>
                        </a:rPr>
                        <a:t>grid-template-areas</a:t>
                      </a:r>
                      <a:endParaRPr sz="1400" b="1" u="none" strike="noStrike" cap="none">
                        <a:latin typeface="Helvetica Neue"/>
                        <a:ea typeface="Helvetica Neue"/>
                        <a:cs typeface="Helvetica Neue"/>
                        <a:sym typeface="Helvetica Neue"/>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 sz="1400" u="none" strike="noStrike" cap="none">
                          <a:latin typeface="Helvetica Neue"/>
                          <a:ea typeface="Helvetica Neue"/>
                          <a:cs typeface="Helvetica Neue"/>
                          <a:sym typeface="Helvetica Neue"/>
                        </a:rPr>
                        <a:t>Indica la </a:t>
                      </a:r>
                      <a:r>
                        <a:rPr lang="es" sz="1400" b="1" u="none" strike="noStrike" cap="none">
                          <a:latin typeface="Helvetica Neue"/>
                          <a:ea typeface="Helvetica Neue"/>
                          <a:cs typeface="Helvetica Neue"/>
                          <a:sym typeface="Helvetica Neue"/>
                        </a:rPr>
                        <a:t>disposición</a:t>
                      </a:r>
                      <a:r>
                        <a:rPr lang="es" sz="1400" u="none" strike="noStrike" cap="none">
                          <a:latin typeface="Helvetica Neue"/>
                          <a:ea typeface="Helvetica Neue"/>
                          <a:cs typeface="Helvetica Neue"/>
                          <a:sym typeface="Helvetica Neue"/>
                        </a:rPr>
                        <a:t> de las áreas en el grid. Cada texto entre comillas simboliza una fila.</a:t>
                      </a:r>
                      <a:endParaRPr sz="1400" u="none" strike="noStrike" cap="none">
                        <a:latin typeface="Helvetica Neue"/>
                        <a:ea typeface="Helvetica Neue"/>
                        <a:cs typeface="Helvetica Neue"/>
                        <a:sym typeface="Helvetica Neue"/>
                      </a:endParaRPr>
                    </a:p>
                  </a:txBody>
                  <a:tcPr marL="91425" marR="91425" marT="91425" marB="91425">
                    <a:lnB w="9525" cap="flat" cmpd="sng">
                      <a:solidFill>
                        <a:srgbClr val="DDDDDD"/>
                      </a:solidFill>
                      <a:prstDash val="solid"/>
                      <a:round/>
                      <a:headEnd type="none" w="sm" len="sm"/>
                      <a:tailEnd type="none" w="sm" len="sm"/>
                    </a:lnB>
                  </a:tcPr>
                </a:tc>
              </a:tr>
              <a:tr h="6519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solidFill>
                            <a:srgbClr val="111111"/>
                          </a:solidFill>
                          <a:latin typeface="Helvetica Neue"/>
                          <a:ea typeface="Helvetica Neue"/>
                          <a:cs typeface="Helvetica Neue"/>
                          <a:sym typeface="Helvetica Neue"/>
                        </a:rPr>
                        <a:t>grid-column-gap</a:t>
                      </a:r>
                      <a:endParaRPr sz="1400" b="1" u="none" strike="noStrike" cap="none">
                        <a:latin typeface="Helvetica Neue"/>
                        <a:ea typeface="Helvetica Neue"/>
                        <a:cs typeface="Helvetica Neue"/>
                        <a:sym typeface="Helvetica Neue"/>
                      </a:endParaRPr>
                    </a:p>
                  </a:txBody>
                  <a:tcPr marL="91425" marR="91425" marT="91425" marB="91425">
                    <a:lnR w="9525" cap="flat" cmpd="sng">
                      <a:solidFill>
                        <a:srgbClr val="DDDDDD"/>
                      </a:solidFill>
                      <a:prstDash val="solid"/>
                      <a:round/>
                      <a:headEnd type="none" w="sm" len="sm"/>
                      <a:tailEnd type="none" w="sm" len="sm"/>
                    </a:lnR>
                  </a:tcPr>
                </a:tc>
                <a:tc>
                  <a:txBody>
                    <a:bodyPr/>
                    <a:lstStyle/>
                    <a:p>
                      <a:pPr marL="0" marR="0" lvl="0" indent="0" algn="l" rtl="0">
                        <a:lnSpc>
                          <a:spcPct val="115000"/>
                        </a:lnSpc>
                        <a:spcBef>
                          <a:spcPts val="0"/>
                        </a:spcBef>
                        <a:spcAft>
                          <a:spcPts val="0"/>
                        </a:spcAft>
                        <a:buClr>
                          <a:srgbClr val="000000"/>
                        </a:buClr>
                        <a:buSzPts val="1400"/>
                        <a:buFont typeface="Arial"/>
                        <a:buNone/>
                      </a:pPr>
                      <a:r>
                        <a:rPr lang="es" sz="1400" u="none" strike="noStrike" cap="none">
                          <a:latin typeface="Helvetica Neue"/>
                          <a:ea typeface="Helvetica Neue"/>
                          <a:cs typeface="Helvetica Neue"/>
                          <a:sym typeface="Helvetica Neue"/>
                        </a:rPr>
                        <a:t>Establece el </a:t>
                      </a:r>
                      <a:r>
                        <a:rPr lang="es" sz="1400" b="1" u="none" strike="noStrike" cap="none">
                          <a:highlight>
                            <a:srgbClr val="E0FF00"/>
                          </a:highlight>
                          <a:latin typeface="Helvetica Neue"/>
                          <a:ea typeface="Helvetica Neue"/>
                          <a:cs typeface="Helvetica Neue"/>
                          <a:sym typeface="Helvetica Neue"/>
                        </a:rPr>
                        <a:t>TAMAÑO</a:t>
                      </a:r>
                      <a:r>
                        <a:rPr lang="es" sz="1400" u="none" strike="noStrike" cap="none">
                          <a:highlight>
                            <a:srgbClr val="E0FF00"/>
                          </a:highlight>
                          <a:latin typeface="Helvetica Neue"/>
                          <a:ea typeface="Helvetica Neue"/>
                          <a:cs typeface="Helvetica Neue"/>
                          <a:sym typeface="Helvetica Neue"/>
                        </a:rPr>
                        <a:t> </a:t>
                      </a:r>
                      <a:r>
                        <a:rPr lang="es" sz="1400" u="none" strike="noStrike" cap="none">
                          <a:latin typeface="Helvetica Neue"/>
                          <a:ea typeface="Helvetica Neue"/>
                          <a:cs typeface="Helvetica Neue"/>
                          <a:sym typeface="Helvetica Neue"/>
                        </a:rPr>
                        <a:t>de los </a:t>
                      </a:r>
                      <a:r>
                        <a:rPr lang="es" sz="1400" b="1" u="none" strike="noStrike" cap="none">
                          <a:latin typeface="Helvetica Neue"/>
                          <a:ea typeface="Helvetica Neue"/>
                          <a:cs typeface="Helvetica Neue"/>
                          <a:sym typeface="Helvetica Neue"/>
                        </a:rPr>
                        <a:t>huecos</a:t>
                      </a:r>
                      <a:r>
                        <a:rPr lang="es" sz="1400" u="none" strike="noStrike" cap="none">
                          <a:latin typeface="Helvetica Neue"/>
                          <a:ea typeface="Helvetica Neue"/>
                          <a:cs typeface="Helvetica Neue"/>
                          <a:sym typeface="Helvetica Neue"/>
                        </a:rPr>
                        <a:t> entre columnas (</a:t>
                      </a:r>
                      <a:r>
                        <a:rPr lang="es" sz="1400" i="1" u="sng" strike="noStrike" cap="none">
                          <a:latin typeface="Helvetica Neue"/>
                          <a:ea typeface="Helvetica Neue"/>
                          <a:cs typeface="Helvetica Neue"/>
                          <a:sym typeface="Helvetica Neue"/>
                        </a:rPr>
                        <a:t>líneas verticales</a:t>
                      </a:r>
                      <a:r>
                        <a:rPr lang="es" sz="1400" u="none" strike="noStrike" cap="none">
                          <a:latin typeface="Helvetica Neue"/>
                          <a:ea typeface="Helvetica Neue"/>
                          <a:cs typeface="Helvetica Neue"/>
                          <a:sym typeface="Helvetica Neue"/>
                        </a:rPr>
                        <a:t>).</a:t>
                      </a:r>
                      <a:endParaRPr sz="1400" u="none" strike="noStrike" cap="none">
                        <a:latin typeface="Helvetica Neue"/>
                        <a:ea typeface="Helvetica Neue"/>
                        <a:cs typeface="Helvetica Neue"/>
                        <a:sym typeface="Helvetica Neue"/>
                      </a:endParaRPr>
                    </a:p>
                  </a:txBody>
                  <a:tcPr marL="76200" marR="76200" marT="76200" marB="7620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r>
              <a:tr h="617200">
                <a:tc>
                  <a:txBody>
                    <a:bodyPr/>
                    <a:lstStyle/>
                    <a:p>
                      <a:pPr marL="0" marR="0" lvl="0" indent="0" algn="l" rtl="0">
                        <a:lnSpc>
                          <a:spcPct val="100000"/>
                        </a:lnSpc>
                        <a:spcBef>
                          <a:spcPts val="0"/>
                        </a:spcBef>
                        <a:spcAft>
                          <a:spcPts val="0"/>
                        </a:spcAft>
                        <a:buClr>
                          <a:srgbClr val="000000"/>
                        </a:buClr>
                        <a:buSzPts val="1400"/>
                        <a:buFont typeface="Arial"/>
                        <a:buNone/>
                      </a:pPr>
                      <a:r>
                        <a:rPr lang="es" sz="1400" b="1" u="none" strike="noStrike" cap="none">
                          <a:solidFill>
                            <a:srgbClr val="111111"/>
                          </a:solidFill>
                          <a:latin typeface="Helvetica Neue"/>
                          <a:ea typeface="Helvetica Neue"/>
                          <a:cs typeface="Helvetica Neue"/>
                          <a:sym typeface="Helvetica Neue"/>
                        </a:rPr>
                        <a:t>grid-row-gap</a:t>
                      </a:r>
                      <a:endParaRPr sz="1400" b="1" u="none" strike="noStrike" cap="none">
                        <a:latin typeface="Helvetica Neue"/>
                        <a:ea typeface="Helvetica Neue"/>
                        <a:cs typeface="Helvetica Neue"/>
                        <a:sym typeface="Helvetica Neue"/>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 sz="1400" u="none" strike="noStrike" cap="none" dirty="0">
                          <a:latin typeface="Helvetica Neue"/>
                          <a:ea typeface="Helvetica Neue"/>
                          <a:cs typeface="Helvetica Neue"/>
                          <a:sym typeface="Helvetica Neue"/>
                        </a:rPr>
                        <a:t>Establece el </a:t>
                      </a:r>
                      <a:r>
                        <a:rPr lang="es" sz="1400" b="1" u="none" strike="noStrike" cap="none" dirty="0">
                          <a:highlight>
                            <a:srgbClr val="E0FF00"/>
                          </a:highlight>
                          <a:latin typeface="Helvetica Neue"/>
                          <a:ea typeface="Helvetica Neue"/>
                          <a:cs typeface="Helvetica Neue"/>
                          <a:sym typeface="Helvetica Neue"/>
                        </a:rPr>
                        <a:t>TAMAÑO</a:t>
                      </a:r>
                      <a:r>
                        <a:rPr lang="es" sz="1400" u="none" strike="noStrike" cap="none" dirty="0">
                          <a:highlight>
                            <a:srgbClr val="E0FF00"/>
                          </a:highlight>
                          <a:latin typeface="Helvetica Neue"/>
                          <a:ea typeface="Helvetica Neue"/>
                          <a:cs typeface="Helvetica Neue"/>
                          <a:sym typeface="Helvetica Neue"/>
                        </a:rPr>
                        <a:t> </a:t>
                      </a:r>
                      <a:r>
                        <a:rPr lang="es" sz="1400" u="none" strike="noStrike" cap="none" dirty="0">
                          <a:latin typeface="Helvetica Neue"/>
                          <a:ea typeface="Helvetica Neue"/>
                          <a:cs typeface="Helvetica Neue"/>
                          <a:sym typeface="Helvetica Neue"/>
                        </a:rPr>
                        <a:t>de los </a:t>
                      </a:r>
                      <a:r>
                        <a:rPr lang="es" sz="1400" b="1" u="none" strike="noStrike" cap="none" dirty="0">
                          <a:latin typeface="Helvetica Neue"/>
                          <a:ea typeface="Helvetica Neue"/>
                          <a:cs typeface="Helvetica Neue"/>
                          <a:sym typeface="Helvetica Neue"/>
                        </a:rPr>
                        <a:t>huecos</a:t>
                      </a:r>
                      <a:r>
                        <a:rPr lang="es" sz="1400" u="none" strike="noStrike" cap="none" dirty="0">
                          <a:latin typeface="Helvetica Neue"/>
                          <a:ea typeface="Helvetica Neue"/>
                          <a:cs typeface="Helvetica Neue"/>
                          <a:sym typeface="Helvetica Neue"/>
                        </a:rPr>
                        <a:t> entre filas </a:t>
                      </a:r>
                      <a:endParaRPr sz="1400" u="none" strike="noStrike" cap="none">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s" sz="1400" u="none" strike="noStrike" cap="none" dirty="0">
                          <a:latin typeface="Helvetica Neue"/>
                          <a:ea typeface="Helvetica Neue"/>
                          <a:cs typeface="Helvetica Neue"/>
                          <a:sym typeface="Helvetica Neue"/>
                        </a:rPr>
                        <a:t>(</a:t>
                      </a:r>
                      <a:r>
                        <a:rPr lang="es" sz="1400" i="1" u="sng" strike="noStrike" cap="none" dirty="0">
                          <a:latin typeface="Helvetica Neue"/>
                          <a:ea typeface="Helvetica Neue"/>
                          <a:cs typeface="Helvetica Neue"/>
                          <a:sym typeface="Helvetica Neue"/>
                        </a:rPr>
                        <a:t>líneas horizontales</a:t>
                      </a:r>
                      <a:r>
                        <a:rPr lang="es" sz="1400" u="none" strike="noStrike" cap="none" dirty="0">
                          <a:latin typeface="Helvetica Neue"/>
                          <a:ea typeface="Helvetica Neue"/>
                          <a:cs typeface="Helvetica Neue"/>
                          <a:sym typeface="Helvetica Neue"/>
                        </a:rPr>
                        <a:t>).</a:t>
                      </a:r>
                      <a:endParaRPr sz="1400" u="none" strike="noStrike" cap="none">
                        <a:latin typeface="Helvetica Neue"/>
                        <a:ea typeface="Helvetica Neue"/>
                        <a:cs typeface="Helvetica Neue"/>
                        <a:sym typeface="Helvetica Neue"/>
                      </a:endParaRPr>
                    </a:p>
                  </a:txBody>
                  <a:tcPr marL="91425" marR="91425" marT="91425" marB="91425">
                    <a:lnT w="9525" cap="flat" cmpd="sng">
                      <a:solidFill>
                        <a:srgbClr val="DDDDDD"/>
                      </a:solidFill>
                      <a:prstDash val="solid"/>
                      <a:round/>
                      <a:headEnd type="none" w="sm" len="sm"/>
                      <a:tailEnd type="none" w="sm" len="sm"/>
                    </a:lnT>
                  </a:tcPr>
                </a:tc>
              </a:tr>
            </a:tbl>
          </a:graphicData>
        </a:graphic>
      </p:graphicFrame>
      <p:sp>
        <p:nvSpPr>
          <p:cNvPr id="268" name="Google Shape;268;p34"/>
          <p:cNvSpPr txBox="1"/>
          <p:nvPr/>
        </p:nvSpPr>
        <p:spPr>
          <a:xfrm>
            <a:off x="1132800" y="969500"/>
            <a:ext cx="6878400" cy="697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s" sz="1600" b="0" i="0" u="none" strike="noStrike" cap="none">
                <a:solidFill>
                  <a:srgbClr val="000000"/>
                </a:solidFill>
                <a:highlight>
                  <a:srgbClr val="A6FFCA"/>
                </a:highlight>
                <a:latin typeface="Helvetica Neue Light"/>
                <a:ea typeface="Helvetica Neue Light"/>
                <a:cs typeface="Helvetica Neue Light"/>
                <a:sym typeface="Helvetica Neue Light"/>
              </a:rPr>
              <a:t>En primer lugar, aplicas la propiedad “</a:t>
            </a:r>
            <a:r>
              <a:rPr lang="es" sz="1600" b="1" i="0" u="none" strike="noStrike" cap="none">
                <a:solidFill>
                  <a:srgbClr val="000000"/>
                </a:solidFill>
                <a:highlight>
                  <a:srgbClr val="A6FFCA"/>
                </a:highlight>
                <a:latin typeface="Helvetica Neue"/>
                <a:ea typeface="Helvetica Neue"/>
                <a:cs typeface="Helvetica Neue"/>
                <a:sym typeface="Helvetica Neue"/>
              </a:rPr>
              <a:t>display: grid</a:t>
            </a:r>
            <a:r>
              <a:rPr lang="es" sz="1600" b="0" i="0" u="none" strike="noStrike" cap="none">
                <a:solidFill>
                  <a:srgbClr val="000000"/>
                </a:solidFill>
                <a:highlight>
                  <a:srgbClr val="A6FFCA"/>
                </a:highlight>
                <a:latin typeface="Helvetica Neue Light"/>
                <a:ea typeface="Helvetica Neue Light"/>
                <a:cs typeface="Helvetica Neue Light"/>
                <a:sym typeface="Helvetica Neue Light"/>
              </a:rPr>
              <a:t>” al elemento padre.</a:t>
            </a:r>
            <a:endParaRPr sz="1600" b="0" i="0" u="none" strike="noStrike" cap="none">
              <a:solidFill>
                <a:srgbClr val="000000"/>
              </a:solidFill>
              <a:highlight>
                <a:srgbClr val="A6FFCA"/>
              </a:highlight>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rgbClr val="000000"/>
              </a:buClr>
              <a:buSzPts val="1500"/>
              <a:buFont typeface="Arial"/>
              <a:buNone/>
            </a:pPr>
            <a:r>
              <a:rPr lang="es" sz="1600" b="0" i="0" u="none" strike="noStrike" cap="none">
                <a:solidFill>
                  <a:srgbClr val="000000"/>
                </a:solidFill>
                <a:highlight>
                  <a:srgbClr val="A6FFCA"/>
                </a:highlight>
                <a:latin typeface="Helvetica Neue Light"/>
                <a:ea typeface="Helvetica Neue Light"/>
                <a:cs typeface="Helvetica Neue Light"/>
                <a:sym typeface="Helvetica Neue Light"/>
              </a:rPr>
              <a:t>Luego puedes usar lo siguiente para crear la estructura principal:</a:t>
            </a:r>
            <a:endParaRPr sz="1600" b="0" i="0" u="none" strike="noStrike" cap="none">
              <a:solidFill>
                <a:srgbClr val="000000"/>
              </a:solidFill>
              <a:highlight>
                <a:srgbClr val="A6FFCA"/>
              </a:highlight>
              <a:latin typeface="Helvetica Neue Light"/>
              <a:ea typeface="Helvetica Neue Light"/>
              <a:cs typeface="Helvetica Neue Light"/>
              <a:sym typeface="Helvetica Neue Light"/>
            </a:endParaRPr>
          </a:p>
        </p:txBody>
      </p:sp>
      <p:pic>
        <p:nvPicPr>
          <p:cNvPr id="269" name="Google Shape;269;p34"/>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75" name="Google Shape;275;p35"/>
          <p:cNvSpPr txBox="1"/>
          <p:nvPr/>
        </p:nvSpPr>
        <p:spPr>
          <a:xfrm>
            <a:off x="3857100" y="6625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EL OBJETIVO</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276" name="Google Shape;276;p35"/>
          <p:cNvPicPr preferRelativeResize="0"/>
          <p:nvPr/>
        </p:nvPicPr>
        <p:blipFill rotWithShape="1">
          <a:blip r:embed="rId4">
            <a:alphaModFix/>
          </a:blip>
          <a:srcRect/>
          <a:stretch/>
        </p:blipFill>
        <p:spPr>
          <a:xfrm>
            <a:off x="73148" y="140200"/>
            <a:ext cx="6388524" cy="4863076"/>
          </a:xfrm>
          <a:prstGeom prst="rect">
            <a:avLst/>
          </a:prstGeom>
          <a:noFill/>
          <a:ln>
            <a:noFill/>
          </a:ln>
        </p:spPr>
      </p:pic>
      <p:sp>
        <p:nvSpPr>
          <p:cNvPr id="277" name="Google Shape;277;p35"/>
          <p:cNvSpPr txBox="1"/>
          <p:nvPr/>
        </p:nvSpPr>
        <p:spPr>
          <a:xfrm>
            <a:off x="6816150" y="1422525"/>
            <a:ext cx="1938300" cy="344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i="0" u="none" strike="noStrike" cap="none">
                <a:solidFill>
                  <a:srgbClr val="000000"/>
                </a:solidFill>
                <a:latin typeface="Helvetica Neue Light"/>
                <a:ea typeface="Helvetica Neue Light"/>
                <a:cs typeface="Helvetica Neue Light"/>
                <a:sym typeface="Helvetica Neue Light"/>
              </a:rPr>
              <a:t>Este tipo de estructura no es posible con Flexbox, por eso podemos pensar en usar </a:t>
            </a:r>
            <a:r>
              <a:rPr lang="es" sz="1800" i="0" u="none" strike="noStrike" cap="none">
                <a:solidFill>
                  <a:srgbClr val="000000"/>
                </a:solidFill>
                <a:highlight>
                  <a:srgbClr val="E0FF00"/>
                </a:highlight>
                <a:latin typeface="Helvetica Neue Light"/>
                <a:ea typeface="Helvetica Neue Light"/>
                <a:cs typeface="Helvetica Neue Light"/>
                <a:sym typeface="Helvetica Neue Light"/>
              </a:rPr>
              <a:t>Grid</a:t>
            </a:r>
            <a:endParaRPr sz="1800" i="0" u="none" strike="noStrike" cap="none">
              <a:solidFill>
                <a:srgbClr val="000000"/>
              </a:solidFill>
              <a:highlight>
                <a:srgbClr val="E0FF00"/>
              </a:highlight>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83" name="Google Shape;283;p36"/>
          <p:cNvSpPr txBox="1"/>
          <p:nvPr/>
        </p:nvSpPr>
        <p:spPr>
          <a:xfrm>
            <a:off x="643801" y="3116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EXPLÍCITAS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graphicFrame>
        <p:nvGraphicFramePr>
          <p:cNvPr id="284" name="Google Shape;284;p36"/>
          <p:cNvGraphicFramePr/>
          <p:nvPr/>
        </p:nvGraphicFramePr>
        <p:xfrm>
          <a:off x="800000" y="2571750"/>
          <a:ext cx="7544000" cy="2005600"/>
        </p:xfrm>
        <a:graphic>
          <a:graphicData uri="http://schemas.openxmlformats.org/drawingml/2006/table">
            <a:tbl>
              <a:tblPr>
                <a:noFill/>
                <a:tableStyleId>{4F74A6EC-9C48-4825-9D6E-4F6F2AC1AB56}</a:tableStyleId>
              </a:tblPr>
              <a:tblGrid>
                <a:gridCol w="2099750"/>
                <a:gridCol w="5444250"/>
              </a:tblGrid>
              <a:tr h="407425">
                <a:tc>
                  <a:txBody>
                    <a:bodyPr/>
                    <a:lstStyle/>
                    <a:p>
                      <a:pPr marL="0" marR="0" lvl="0" indent="0" algn="ctr" rtl="0">
                        <a:lnSpc>
                          <a:spcPct val="115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Propiedad</a:t>
                      </a:r>
                      <a:endParaRPr sz="1600" b="1" u="none" strike="noStrike" cap="none">
                        <a:latin typeface="Helvetica Neue"/>
                        <a:ea typeface="Helvetica Neue"/>
                        <a:cs typeface="Helvetica Neue"/>
                        <a:sym typeface="Helvetica Neue"/>
                      </a:endParaRPr>
                    </a:p>
                  </a:txBody>
                  <a:tcPr marL="63500" marR="63500" marT="63500" marB="63500">
                    <a:solidFill>
                      <a:srgbClr val="DDDDD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Descripción</a:t>
                      </a:r>
                      <a:endParaRPr sz="1600" b="1" u="none" strike="noStrike" cap="none">
                        <a:latin typeface="Helvetica Neue"/>
                        <a:ea typeface="Helvetica Neue"/>
                        <a:cs typeface="Helvetica Neue"/>
                        <a:sym typeface="Helvetica Neue"/>
                      </a:endParaRPr>
                    </a:p>
                  </a:txBody>
                  <a:tcPr marL="63500" marR="63500" marT="63500" marB="63500">
                    <a:solidFill>
                      <a:srgbClr val="DDDDDD"/>
                    </a:solidFill>
                  </a:tcPr>
                </a:tc>
              </a:tr>
              <a:tr h="919100">
                <a:tc>
                  <a:txBody>
                    <a:bodyPr/>
                    <a:lstStyle/>
                    <a:p>
                      <a:pPr marL="0" marR="0" lvl="0" indent="0" algn="ctr" rtl="0">
                        <a:lnSpc>
                          <a:spcPct val="115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grid-template-columns</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15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Establece el tamaño de las columnas (eje horizontal).</a:t>
                      </a:r>
                      <a:endParaRPr sz="1600" u="none" strike="noStrike" cap="none">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Helvetica Neue Light"/>
                        <a:ea typeface="Helvetica Neue Light"/>
                        <a:cs typeface="Helvetica Neue Light"/>
                        <a:sym typeface="Helvetica Neue Light"/>
                      </a:endParaRPr>
                    </a:p>
                  </a:txBody>
                  <a:tcPr marL="63500" marR="63500" marT="63500" marB="63500"/>
                </a:tc>
              </a:tr>
              <a:tr h="679075">
                <a:tc>
                  <a:txBody>
                    <a:bodyPr/>
                    <a:lstStyle/>
                    <a:p>
                      <a:pPr marL="0" marR="0" lvl="0" indent="0" algn="ctr" rtl="0">
                        <a:lnSpc>
                          <a:spcPct val="115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grid-template-rows</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15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Establece el tamaño de las filas (eje vertical).</a:t>
                      </a:r>
                      <a:endParaRPr sz="1600" u="none" strike="noStrike" cap="none">
                        <a:latin typeface="Helvetica Neue Light"/>
                        <a:ea typeface="Helvetica Neue Light"/>
                        <a:cs typeface="Helvetica Neue Light"/>
                        <a:sym typeface="Helvetica Neue Light"/>
                      </a:endParaRPr>
                    </a:p>
                  </a:txBody>
                  <a:tcPr marL="63500" marR="63500" marT="63500" marB="63500"/>
                </a:tc>
              </a:tr>
            </a:tbl>
          </a:graphicData>
        </a:graphic>
      </p:graphicFrame>
      <p:sp>
        <p:nvSpPr>
          <p:cNvPr id="285" name="Google Shape;285;p36"/>
          <p:cNvSpPr txBox="1"/>
          <p:nvPr/>
        </p:nvSpPr>
        <p:spPr>
          <a:xfrm>
            <a:off x="643800" y="1152319"/>
            <a:ext cx="7856400" cy="157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Es posible crear cuadrículas con un tamaño </a:t>
            </a:r>
            <a:r>
              <a:rPr lang="es" sz="1800" b="1" i="0" u="none" strike="noStrike" cap="none">
                <a:solidFill>
                  <a:srgbClr val="000000"/>
                </a:solidFill>
                <a:latin typeface="Helvetica Neue"/>
                <a:ea typeface="Helvetica Neue"/>
                <a:cs typeface="Helvetica Neue"/>
                <a:sym typeface="Helvetica Neue"/>
              </a:rPr>
              <a:t>definido</a:t>
            </a:r>
            <a:r>
              <a:rPr lang="es" sz="1800" b="0" i="0" u="none" strike="noStrike" cap="none">
                <a:solidFill>
                  <a:srgbClr val="000000"/>
                </a:solidFill>
                <a:latin typeface="Helvetica Neue Light"/>
                <a:ea typeface="Helvetica Neue Light"/>
                <a:cs typeface="Helvetica Neue Light"/>
                <a:sym typeface="Helvetica Neue Light"/>
              </a:rPr>
              <a:t>. Para ello, sólo tienes que usar las propiedades CSS </a:t>
            </a:r>
            <a:r>
              <a:rPr lang="es" sz="1800" b="0" i="1" u="none" strike="noStrike" cap="none">
                <a:solidFill>
                  <a:srgbClr val="000000"/>
                </a:solidFill>
                <a:highlight>
                  <a:srgbClr val="E0FF00"/>
                </a:highlight>
                <a:latin typeface="Helvetica Neue Light"/>
                <a:ea typeface="Helvetica Neue Light"/>
                <a:cs typeface="Helvetica Neue Light"/>
                <a:sym typeface="Helvetica Neue Light"/>
              </a:rPr>
              <a:t>grid-template-columns</a:t>
            </a:r>
            <a:r>
              <a:rPr lang="es" sz="1800" b="0" i="0" u="none" strike="noStrike" cap="none">
                <a:solidFill>
                  <a:srgbClr val="000000"/>
                </a:solidFill>
                <a:latin typeface="Helvetica Neue Light"/>
                <a:ea typeface="Helvetica Neue Light"/>
                <a:cs typeface="Helvetica Neue Light"/>
                <a:sym typeface="Helvetica Neue Light"/>
              </a:rPr>
              <a:t> y </a:t>
            </a:r>
            <a:r>
              <a:rPr lang="es" sz="1800" b="0" i="1" u="none" strike="noStrike" cap="none">
                <a:solidFill>
                  <a:srgbClr val="000000"/>
                </a:solidFill>
                <a:highlight>
                  <a:srgbClr val="E0FF00"/>
                </a:highlight>
                <a:latin typeface="Helvetica Neue Light"/>
                <a:ea typeface="Helvetica Neue Light"/>
                <a:cs typeface="Helvetica Neue Light"/>
                <a:sym typeface="Helvetica Neue Light"/>
              </a:rPr>
              <a:t>grid-template-rows</a:t>
            </a:r>
            <a:r>
              <a:rPr lang="es" sz="1800" b="0" i="0" u="none" strike="noStrike" cap="none">
                <a:solidFill>
                  <a:srgbClr val="000000"/>
                </a:solidFill>
                <a:latin typeface="Helvetica Neue Light"/>
                <a:ea typeface="Helvetica Neue Light"/>
                <a:cs typeface="Helvetica Neue Light"/>
                <a:sym typeface="Helvetica Neue Light"/>
              </a:rPr>
              <a:t>, las cuales sirven para indicar las dimensiones de cada celda de la cuadrícula, diferenciando entre columnas y filas.	</a:t>
            </a: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286" name="Google Shape;286;p36"/>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292" name="Google Shape;292;p37"/>
          <p:cNvSpPr txBox="1"/>
          <p:nvPr/>
        </p:nvSpPr>
        <p:spPr>
          <a:xfrm>
            <a:off x="643801" y="34615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EXPLÍCITAS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293" name="Google Shape;293;p37"/>
          <p:cNvSpPr txBox="1"/>
          <p:nvPr/>
        </p:nvSpPr>
        <p:spPr>
          <a:xfrm>
            <a:off x="557850" y="2260425"/>
            <a:ext cx="4004700" cy="2159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25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display</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08000"/>
                </a:solidFill>
                <a:latin typeface="Consolas"/>
                <a:ea typeface="Consolas"/>
                <a:cs typeface="Consolas"/>
                <a:sym typeface="Consolas"/>
              </a:rPr>
              <a:t>/* 2 columnas */</a:t>
            </a:r>
            <a:endParaRPr sz="1400" b="0" i="0" u="none" strike="noStrike" cap="none">
              <a:solidFill>
                <a:schemeClr val="dk1"/>
              </a:solidFill>
              <a:latin typeface="Consolas"/>
              <a:ea typeface="Consolas"/>
              <a:cs typeface="Consolas"/>
              <a:sym typeface="Consolas"/>
            </a:endParaRPr>
          </a:p>
          <a:p>
            <a:pPr marL="0" marR="0" lvl="0" indent="0" algn="l" rtl="0">
              <a:lnSpc>
                <a:spcPct val="125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grid-template-columns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300px</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100px</a:t>
            </a:r>
            <a:r>
              <a:rPr lang="es" sz="1400" b="0" i="0" u="none" strike="noStrike" cap="none">
                <a:solidFill>
                  <a:schemeClr val="dk1"/>
                </a:solidFill>
                <a:latin typeface="Consolas"/>
                <a:ea typeface="Consolas"/>
                <a:cs typeface="Consolas"/>
                <a:sym typeface="Consolas"/>
              </a:rPr>
              <a:t>; </a:t>
            </a:r>
            <a:endParaRPr sz="1400" b="0" i="0" u="none" strike="noStrike" cap="none">
              <a:solidFill>
                <a:srgbClr val="008000"/>
              </a:solidFill>
              <a:latin typeface="Consolas"/>
              <a:ea typeface="Consolas"/>
              <a:cs typeface="Consolas"/>
              <a:sym typeface="Consolas"/>
            </a:endParaRPr>
          </a:p>
          <a:p>
            <a:pPr marL="0" marR="0" lvl="0" indent="0" algn="l" rtl="0">
              <a:lnSpc>
                <a:spcPct val="125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08000"/>
                </a:solidFill>
                <a:latin typeface="Consolas"/>
                <a:ea typeface="Consolas"/>
                <a:cs typeface="Consolas"/>
                <a:sym typeface="Consolas"/>
              </a:rPr>
              <a:t>/* 2 filas */</a:t>
            </a:r>
            <a:r>
              <a:rPr lang="es" sz="1400" b="0" i="0" u="none" strike="noStrike" cap="none">
                <a:solidFill>
                  <a:schemeClr val="dk1"/>
                </a:solidFill>
                <a:latin typeface="Consolas"/>
                <a:ea typeface="Consolas"/>
                <a:cs typeface="Consolas"/>
                <a:sym typeface="Consolas"/>
              </a:rPr>
              <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grid-template-rows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40px</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100px</a:t>
            </a:r>
            <a:r>
              <a:rPr lang="es" sz="1400" b="0" i="0" u="none" strike="noStrike" cap="none">
                <a:solidFill>
                  <a:schemeClr val="dk1"/>
                </a:solidFill>
                <a:latin typeface="Consolas"/>
                <a:ea typeface="Consolas"/>
                <a:cs typeface="Consolas"/>
                <a:sym typeface="Consolas"/>
              </a:rPr>
              <a:t>; </a:t>
            </a:r>
            <a:endParaRPr sz="1400" b="0" i="0" u="none" strike="noStrike" cap="none">
              <a:solidFill>
                <a:srgbClr val="008000"/>
              </a:solidFill>
              <a:latin typeface="Consolas"/>
              <a:ea typeface="Consolas"/>
              <a:cs typeface="Consolas"/>
              <a:sym typeface="Consolas"/>
            </a:endParaRPr>
          </a:p>
          <a:p>
            <a:pPr marL="0" marR="0" lvl="0" indent="0" algn="l" rtl="0">
              <a:lnSpc>
                <a:spcPct val="125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400"/>
              <a:buFont typeface="Arial"/>
              <a:buNone/>
            </a:pPr>
            <a:endParaRPr sz="1400" b="0" i="0" u="none" strike="noStrike" cap="none">
              <a:solidFill>
                <a:srgbClr val="D7BA7D"/>
              </a:solidFill>
              <a:latin typeface="Consolas"/>
              <a:ea typeface="Consolas"/>
              <a:cs typeface="Consolas"/>
              <a:sym typeface="Consolas"/>
            </a:endParaRPr>
          </a:p>
        </p:txBody>
      </p:sp>
      <p:sp>
        <p:nvSpPr>
          <p:cNvPr id="294" name="Google Shape;294;p37"/>
          <p:cNvSpPr txBox="1"/>
          <p:nvPr/>
        </p:nvSpPr>
        <p:spPr>
          <a:xfrm>
            <a:off x="557850" y="1258000"/>
            <a:ext cx="8028300" cy="7626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1000"/>
              </a:spcBef>
              <a:spcAft>
                <a:spcPts val="0"/>
              </a:spcAft>
              <a:buClr>
                <a:srgbClr val="000000"/>
              </a:buClr>
              <a:buSzPts val="1400"/>
              <a:buFont typeface="Arial"/>
              <a:buNone/>
            </a:pPr>
            <a:r>
              <a:rPr lang="es" sz="1800">
                <a:solidFill>
                  <a:schemeClr val="dk1"/>
                </a:solidFill>
                <a:latin typeface="Anton"/>
                <a:ea typeface="Anton"/>
                <a:cs typeface="Anton"/>
                <a:sym typeface="Anton"/>
              </a:rPr>
              <a:t>👀 </a:t>
            </a:r>
            <a:r>
              <a:rPr lang="es" sz="1800" b="0" i="0" u="none" strike="noStrike" cap="none">
                <a:solidFill>
                  <a:srgbClr val="000000"/>
                </a:solidFill>
                <a:latin typeface="Helvetica Neue Light"/>
                <a:ea typeface="Helvetica Neue Light"/>
                <a:cs typeface="Helvetica Neue Light"/>
                <a:sym typeface="Helvetica Neue Light"/>
              </a:rPr>
              <a:t>Veamos la forma más simple de crear una grilla, especificando cuántas columnas y filas queremos. </a:t>
            </a:r>
            <a:endParaRPr sz="1800" b="0" u="none" strike="noStrike" cap="none">
              <a:solidFill>
                <a:srgbClr val="000000"/>
              </a:solidFill>
              <a:latin typeface="Helvetica Neue Light"/>
              <a:ea typeface="Helvetica Neue Light"/>
              <a:cs typeface="Helvetica Neue Light"/>
              <a:sym typeface="Helvetica Neue Light"/>
            </a:endParaRPr>
          </a:p>
        </p:txBody>
      </p:sp>
      <p:sp>
        <p:nvSpPr>
          <p:cNvPr id="295" name="Google Shape;295;p37"/>
          <p:cNvSpPr txBox="1"/>
          <p:nvPr/>
        </p:nvSpPr>
        <p:spPr>
          <a:xfrm>
            <a:off x="4655550" y="2260400"/>
            <a:ext cx="3930600" cy="2159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class</a:t>
            </a:r>
            <a:r>
              <a:rPr lang="es" sz="1400" b="0" i="0" u="none" strike="noStrike" cap="none">
                <a:solidFill>
                  <a:schemeClr val="dk1"/>
                </a:solidFill>
                <a:latin typeface="Consolas"/>
                <a:ea typeface="Consolas"/>
                <a:cs typeface="Consolas"/>
                <a:sym typeface="Consolas"/>
              </a:rPr>
              <a:t>=</a:t>
            </a:r>
            <a:r>
              <a:rPr lang="es" sz="1400" b="0" i="0" u="none" strike="noStrike" cap="none">
                <a:solidFill>
                  <a:srgbClr val="0000FF"/>
                </a:solidFill>
                <a:latin typeface="Consolas"/>
                <a:ea typeface="Consolas"/>
                <a:cs typeface="Consolas"/>
                <a:sym typeface="Consolas"/>
              </a:rPr>
              <a:t>"grid"</a:t>
            </a:r>
            <a:r>
              <a:rPr lang="es" sz="1400" b="0" i="0" u="none" strike="noStrike" cap="none">
                <a:solidFill>
                  <a:srgbClr val="800000"/>
                </a:solidFill>
                <a:latin typeface="Consolas"/>
                <a:ea typeface="Consolas"/>
                <a:cs typeface="Consolas"/>
                <a:sym typeface="Consolas"/>
              </a:rPr>
              <a:t>&gt;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1</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2</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3</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4</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&lt;/section&gt;</a:t>
            </a:r>
            <a:endParaRPr sz="1400" b="0" i="0" u="none" strike="noStrike" cap="none">
              <a:solidFill>
                <a:srgbClr val="800000"/>
              </a:solidFill>
              <a:latin typeface="Consolas"/>
              <a:ea typeface="Consolas"/>
              <a:cs typeface="Consolas"/>
              <a:sym typeface="Consolas"/>
            </a:endParaRPr>
          </a:p>
          <a:p>
            <a:pPr marL="0" marR="0" lvl="0" indent="0" algn="just" rtl="0">
              <a:lnSpc>
                <a:spcPct val="135714"/>
              </a:lnSpc>
              <a:spcBef>
                <a:spcPts val="0"/>
              </a:spcBef>
              <a:spcAft>
                <a:spcPts val="0"/>
              </a:spcAft>
              <a:buClr>
                <a:srgbClr val="000000"/>
              </a:buClr>
              <a:buSzPts val="1400"/>
              <a:buFont typeface="Arial"/>
              <a:buNone/>
            </a:pPr>
            <a:endParaRPr sz="1400" b="0" i="0" u="none" strike="noStrike" cap="none">
              <a:solidFill>
                <a:srgbClr val="800000"/>
              </a:solidFill>
              <a:latin typeface="Consolas"/>
              <a:ea typeface="Consolas"/>
              <a:cs typeface="Consolas"/>
              <a:sym typeface="Consolas"/>
            </a:endParaRPr>
          </a:p>
        </p:txBody>
      </p:sp>
      <p:pic>
        <p:nvPicPr>
          <p:cNvPr id="296" name="Google Shape;296;p37"/>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02" name="Google Shape;302;p38"/>
          <p:cNvSpPr txBox="1"/>
          <p:nvPr/>
        </p:nvSpPr>
        <p:spPr>
          <a:xfrm>
            <a:off x="643801" y="25457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EXPLÍCITAS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303" name="Google Shape;303;p38"/>
          <p:cNvPicPr preferRelativeResize="0"/>
          <p:nvPr/>
        </p:nvPicPr>
        <p:blipFill rotWithShape="1">
          <a:blip r:embed="rId4">
            <a:alphaModFix/>
          </a:blip>
          <a:srcRect/>
          <a:stretch/>
        </p:blipFill>
        <p:spPr>
          <a:xfrm>
            <a:off x="252400" y="1014184"/>
            <a:ext cx="8502050" cy="35836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483500" y="1390175"/>
            <a:ext cx="3924900" cy="36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000"/>
              <a:buFont typeface="Arial"/>
              <a:buNone/>
            </a:pPr>
            <a:r>
              <a:rPr lang="es" sz="1300" b="1" i="0" u="none" strike="noStrike" cap="none">
                <a:solidFill>
                  <a:schemeClr val="dk1"/>
                </a:solidFill>
                <a:highlight>
                  <a:srgbClr val="A6FFCA"/>
                </a:highlight>
                <a:latin typeface="Helvetica Neue"/>
                <a:ea typeface="Helvetica Neue"/>
                <a:cs typeface="Helvetica Neue"/>
                <a:sym typeface="Helvetica Neue"/>
              </a:rPr>
              <a:t>Flexbox: </a:t>
            </a:r>
            <a:r>
              <a:rPr lang="es" sz="1300" b="0" i="0" u="none" strike="noStrike" cap="none">
                <a:solidFill>
                  <a:schemeClr val="dk1"/>
                </a:solidFill>
                <a:latin typeface="Helvetica Neue Light"/>
                <a:ea typeface="Helvetica Neue Light"/>
                <a:cs typeface="Helvetica Neue Light"/>
                <a:sym typeface="Helvetica Neue Light"/>
              </a:rPr>
              <a:t>es un modo de diseño que nos permite crear estructuras para sitios web de una forma más fácil. No se trata de una propiedad de CSS, sino de un conjunto de ellas. Se basa sobre un contenedor (padre) para ordenar a sus ítems (hijos).</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Row (flex-direction):</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esta propiedad nos va a permitir especificar si queremos que los flex items se dispongan en filas o columnas.</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Row-reverse (flex-direction):</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con el valor row-reverse (fila inversa) los flex items se apilan en una fila de derecha a izquierda.</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Column (flex-direction):</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con este valor, los flex items se apilan en una columna de arriba hacia abajo.</a:t>
            </a:r>
            <a:endParaRPr sz="1300" b="0" i="0" u="none" strike="noStrike" cap="none">
              <a:solidFill>
                <a:schemeClr val="dk1"/>
              </a:solidFill>
              <a:latin typeface="Helvetica Neue Light"/>
              <a:ea typeface="Helvetica Neue Light"/>
              <a:cs typeface="Helvetica Neue Light"/>
              <a:sym typeface="Helvetica Neue Light"/>
            </a:endParaRPr>
          </a:p>
        </p:txBody>
      </p:sp>
      <p:sp>
        <p:nvSpPr>
          <p:cNvPr id="84" name="Google Shape;84;p17"/>
          <p:cNvSpPr txBox="1"/>
          <p:nvPr/>
        </p:nvSpPr>
        <p:spPr>
          <a:xfrm>
            <a:off x="196487" y="129075"/>
            <a:ext cx="8423100" cy="9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s" sz="4500" b="0" i="1" u="none" strike="noStrike" cap="none">
                <a:solidFill>
                  <a:srgbClr val="000000"/>
                </a:solidFill>
                <a:latin typeface="Anton"/>
                <a:ea typeface="Anton"/>
                <a:cs typeface="Anton"/>
                <a:sym typeface="Anton"/>
              </a:rPr>
              <a:t>GLOSARIO:</a:t>
            </a:r>
            <a:endParaRPr sz="4500" b="0" i="1" u="none" strike="noStrike" cap="none">
              <a:solidFill>
                <a:srgbClr val="000000"/>
              </a:solidFill>
              <a:latin typeface="Anton"/>
              <a:ea typeface="Anton"/>
              <a:cs typeface="Anton"/>
              <a:sym typeface="Anton"/>
            </a:endParaRPr>
          </a:p>
          <a:p>
            <a:pPr marL="0" marR="0" lvl="0" indent="0" algn="l" rtl="0">
              <a:lnSpc>
                <a:spcPct val="100000"/>
              </a:lnSpc>
              <a:spcBef>
                <a:spcPts val="0"/>
              </a:spcBef>
              <a:spcAft>
                <a:spcPts val="0"/>
              </a:spcAft>
              <a:buClr>
                <a:srgbClr val="000000"/>
              </a:buClr>
              <a:buSzPts val="4500"/>
              <a:buFont typeface="Arial"/>
              <a:buNone/>
            </a:pPr>
            <a:r>
              <a:rPr lang="es" sz="2000" b="0" i="1" u="none" strike="noStrike" cap="none">
                <a:solidFill>
                  <a:srgbClr val="000000"/>
                </a:solidFill>
                <a:latin typeface="Anton"/>
                <a:ea typeface="Anton"/>
                <a:cs typeface="Anton"/>
                <a:sym typeface="Anton"/>
              </a:rPr>
              <a:t>Clase 5</a:t>
            </a:r>
            <a:endParaRPr sz="2000" b="0" i="1" u="none" strike="noStrike" cap="none">
              <a:solidFill>
                <a:srgbClr val="000000"/>
              </a:solidFill>
              <a:latin typeface="Anton"/>
              <a:ea typeface="Anton"/>
              <a:cs typeface="Anton"/>
              <a:sym typeface="Anton"/>
            </a:endParaRPr>
          </a:p>
        </p:txBody>
      </p:sp>
      <p:sp>
        <p:nvSpPr>
          <p:cNvPr id="86" name="Google Shape;86;p17"/>
          <p:cNvSpPr txBox="1"/>
          <p:nvPr/>
        </p:nvSpPr>
        <p:spPr>
          <a:xfrm>
            <a:off x="4507298" y="1298078"/>
            <a:ext cx="3924900" cy="3600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dirty="0">
                <a:solidFill>
                  <a:schemeClr val="dk1"/>
                </a:solidFill>
                <a:highlight>
                  <a:srgbClr val="A6FFCA"/>
                </a:highlight>
                <a:latin typeface="Helvetica Neue"/>
                <a:ea typeface="Helvetica Neue"/>
                <a:cs typeface="Helvetica Neue"/>
                <a:sym typeface="Helvetica Neue"/>
              </a:rPr>
              <a:t>Column-reverse:</a:t>
            </a:r>
            <a:r>
              <a:rPr lang="es" sz="1300" b="0" i="0" u="none" strike="noStrike" cap="none" dirty="0">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dirty="0">
                <a:solidFill>
                  <a:schemeClr val="dk1"/>
                </a:solidFill>
                <a:latin typeface="Helvetica Neue Light"/>
                <a:ea typeface="Helvetica Neue Light"/>
                <a:cs typeface="Helvetica Neue Light"/>
                <a:sym typeface="Helvetica Neue Light"/>
              </a:rPr>
              <a:t>con este valor, los flex items se apilan en una columna de abajo hacia arriba.</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dirty="0">
                <a:solidFill>
                  <a:schemeClr val="dk1"/>
                </a:solidFill>
                <a:highlight>
                  <a:srgbClr val="A6FFCA"/>
                </a:highlight>
                <a:latin typeface="Helvetica Neue"/>
                <a:ea typeface="Helvetica Neue"/>
                <a:cs typeface="Helvetica Neue"/>
                <a:sym typeface="Helvetica Neue"/>
              </a:rPr>
              <a:t>Flex-wrap:</a:t>
            </a:r>
            <a:r>
              <a:rPr lang="es" sz="1300" b="0" i="0" u="none" strike="noStrike" cap="none" dirty="0">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dirty="0">
                <a:solidFill>
                  <a:schemeClr val="dk1"/>
                </a:solidFill>
                <a:latin typeface="Helvetica Neue Light"/>
                <a:ea typeface="Helvetica Neue Light"/>
                <a:cs typeface="Helvetica Neue Light"/>
                <a:sym typeface="Helvetica Neue Light"/>
              </a:rPr>
              <a:t>permite especificar si queremos que los ítems puedan saltar a una nueva línea, cuando el contenedor flexible se quede sin espacio.</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dirty="0">
                <a:solidFill>
                  <a:schemeClr val="dk1"/>
                </a:solidFill>
                <a:highlight>
                  <a:srgbClr val="A6FFCA"/>
                </a:highlight>
                <a:latin typeface="Helvetica Neue"/>
                <a:ea typeface="Helvetica Neue"/>
                <a:cs typeface="Helvetica Neue"/>
                <a:sym typeface="Helvetica Neue"/>
              </a:rPr>
              <a:t>Wrap (flex-wrap):</a:t>
            </a:r>
            <a:r>
              <a:rPr lang="es" sz="1300" b="0" i="0" u="none" strike="noStrike" cap="none" dirty="0">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dirty="0">
                <a:solidFill>
                  <a:schemeClr val="dk1"/>
                </a:solidFill>
                <a:latin typeface="Helvetica Neue Light"/>
                <a:ea typeface="Helvetica Neue Light"/>
                <a:cs typeface="Helvetica Neue Light"/>
                <a:sym typeface="Helvetica Neue Light"/>
              </a:rPr>
              <a:t>los flex items (hijos) pueden romper la línea del eje horizontal, si les es necesario para conservar las características de sus dimensiones. Esto es de izquierda a derecha, y de arriba a abajo.</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dirty="0">
                <a:solidFill>
                  <a:schemeClr val="dk1"/>
                </a:solidFill>
                <a:highlight>
                  <a:srgbClr val="A6FFCA"/>
                </a:highlight>
                <a:latin typeface="Helvetica Neue"/>
                <a:ea typeface="Helvetica Neue"/>
                <a:cs typeface="Helvetica Neue"/>
                <a:sym typeface="Helvetica Neue"/>
              </a:rPr>
              <a:t>Wrap-reverse (flex-wrap):</a:t>
            </a:r>
            <a:r>
              <a:rPr lang="es" sz="1300" b="0" i="0" u="none" strike="noStrike" cap="none" dirty="0">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dirty="0">
                <a:solidFill>
                  <a:schemeClr val="dk1"/>
                </a:solidFill>
                <a:latin typeface="Helvetica Neue Light"/>
                <a:ea typeface="Helvetica Neue Light"/>
                <a:cs typeface="Helvetica Neue Light"/>
                <a:sym typeface="Helvetica Neue Light"/>
              </a:rPr>
              <a:t>esta vez el orden es de izquierda a derecha, y de abajo a arriba</a:t>
            </a:r>
            <a:r>
              <a:rPr lang="es" sz="1300" b="0" i="0" u="none" strike="noStrike" cap="none" dirty="0" smtClean="0">
                <a:solidFill>
                  <a:schemeClr val="dk1"/>
                </a:solidFill>
                <a:latin typeface="Helvetica Neue Light"/>
                <a:ea typeface="Helvetica Neue Light"/>
                <a:cs typeface="Helvetica Neue Light"/>
                <a:sym typeface="Helvetica Neue Light"/>
              </a:rPr>
              <a:t>.</a:t>
            </a:r>
          </a:p>
          <a:p>
            <a:pPr marL="457200" marR="0" lvl="0" indent="-311150" algn="l" rtl="0">
              <a:lnSpc>
                <a:spcPct val="115000"/>
              </a:lnSpc>
              <a:spcBef>
                <a:spcPts val="0"/>
              </a:spcBef>
              <a:spcAft>
                <a:spcPts val="0"/>
              </a:spcAft>
              <a:buClr>
                <a:schemeClr val="dk1"/>
              </a:buClr>
              <a:buSzPts val="1300"/>
              <a:buFont typeface="Helvetica Neue Light"/>
              <a:buChar char="●"/>
            </a:pPr>
            <a:endParaRPr lang="es" sz="1300" b="0" i="0" u="none" strike="noStrike" cap="none" dirty="0" smtClean="0">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09" name="Google Shape;309;p39"/>
          <p:cNvSpPr txBox="1"/>
          <p:nvPr/>
        </p:nvSpPr>
        <p:spPr>
          <a:xfrm>
            <a:off x="643801" y="28702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EXPLÍCITAS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10" name="Google Shape;310;p39"/>
          <p:cNvSpPr txBox="1"/>
          <p:nvPr/>
        </p:nvSpPr>
        <p:spPr>
          <a:xfrm>
            <a:off x="726050" y="1206950"/>
            <a:ext cx="8028300" cy="436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 sz="1800" i="0" u="none" strike="noStrike" cap="none">
                <a:solidFill>
                  <a:schemeClr val="dk1"/>
                </a:solidFill>
                <a:latin typeface="Helvetica Neue"/>
                <a:ea typeface="Helvetica Neue"/>
                <a:cs typeface="Helvetica Neue"/>
                <a:sym typeface="Helvetica Neue"/>
              </a:rPr>
              <a:t>Unidad creada para ser usada en grid ( </a:t>
            </a:r>
            <a:r>
              <a:rPr lang="es" sz="1800" i="0" u="none" strike="noStrike" cap="none">
                <a:solidFill>
                  <a:srgbClr val="FF0000"/>
                </a:solidFill>
                <a:latin typeface="Helvetica Neue"/>
                <a:ea typeface="Helvetica Neue"/>
                <a:cs typeface="Helvetica Neue"/>
                <a:sym typeface="Helvetica Neue"/>
              </a:rPr>
              <a:t>fr (fraction)</a:t>
            </a:r>
            <a:r>
              <a:rPr lang="es" sz="1800" i="0" u="none" strike="noStrike" cap="none">
                <a:solidFill>
                  <a:schemeClr val="dk1"/>
                </a:solidFill>
                <a:latin typeface="Helvetica Neue"/>
                <a:ea typeface="Helvetica Neue"/>
                <a:cs typeface="Helvetica Neue"/>
                <a:sym typeface="Helvetica Neue"/>
              </a:rPr>
              <a:t> )</a:t>
            </a:r>
            <a:endParaRPr sz="180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1200"/>
              </a:spcBef>
              <a:spcAft>
                <a:spcPts val="0"/>
              </a:spcAft>
              <a:buClr>
                <a:schemeClr val="dk1"/>
              </a:buClr>
              <a:buSzPts val="1100"/>
              <a:buFont typeface="Arial"/>
              <a:buNone/>
            </a:pPr>
            <a:endParaRPr sz="1400" b="0" i="1" u="none" strike="noStrike" cap="none">
              <a:solidFill>
                <a:srgbClr val="000000"/>
              </a:solidFill>
              <a:highlight>
                <a:srgbClr val="E0FF00"/>
              </a:highlight>
              <a:latin typeface="Helvetica Neue"/>
              <a:ea typeface="Helvetica Neue"/>
              <a:cs typeface="Helvetica Neue"/>
              <a:sym typeface="Helvetica Neue"/>
            </a:endParaRPr>
          </a:p>
        </p:txBody>
      </p:sp>
      <p:sp>
        <p:nvSpPr>
          <p:cNvPr id="311" name="Google Shape;311;p39"/>
          <p:cNvSpPr txBox="1"/>
          <p:nvPr/>
        </p:nvSpPr>
        <p:spPr>
          <a:xfrm>
            <a:off x="726050" y="1865275"/>
            <a:ext cx="7774200" cy="1533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457200" algn="l" rtl="0">
              <a:lnSpc>
                <a:spcPct val="125000"/>
              </a:lnSpc>
              <a:spcBef>
                <a:spcPts val="0"/>
              </a:spcBef>
              <a:spcAft>
                <a:spcPts val="0"/>
              </a:spcAft>
              <a:buClr>
                <a:srgbClr val="000000"/>
              </a:buClr>
              <a:buSzPts val="1400"/>
              <a:buFont typeface="Arial"/>
              <a:buNone/>
            </a:pPr>
            <a:r>
              <a:rPr lang="es" sz="1400" b="0" i="0" u="none" strike="noStrike" cap="none">
                <a:solidFill>
                  <a:srgbClr val="FF0000"/>
                </a:solidFill>
                <a:latin typeface="Consolas"/>
                <a:ea typeface="Consolas"/>
                <a:cs typeface="Consolas"/>
                <a:sym typeface="Consolas"/>
              </a:rPr>
              <a:t>display</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grid-template-columns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2fr</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1fr</a:t>
            </a:r>
            <a:r>
              <a:rPr lang="es" sz="1400" b="0" i="0" u="none" strike="noStrike" cap="none">
                <a:solidFill>
                  <a:schemeClr val="dk1"/>
                </a:solidFill>
                <a:latin typeface="Consolas"/>
                <a:ea typeface="Consolas"/>
                <a:cs typeface="Consolas"/>
                <a:sym typeface="Consolas"/>
              </a:rPr>
              <a:t>; </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grid-template-rows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3fr</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1fr</a:t>
            </a:r>
            <a:r>
              <a:rPr lang="es" sz="1400" b="0" i="0" u="none" strike="noStrike" cap="none">
                <a:solidFill>
                  <a:schemeClr val="dk1"/>
                </a:solidFill>
                <a:latin typeface="Consolas"/>
                <a:ea typeface="Consolas"/>
                <a:cs typeface="Consolas"/>
                <a:sym typeface="Consolas"/>
              </a:rPr>
              <a:t>; </a:t>
            </a:r>
            <a:endParaRPr sz="1400" b="0" i="0" u="none" strike="noStrike" cap="none">
              <a:solidFill>
                <a:srgbClr val="008000"/>
              </a:solidFill>
              <a:latin typeface="Consolas"/>
              <a:ea typeface="Consolas"/>
              <a:cs typeface="Consolas"/>
              <a:sym typeface="Consolas"/>
            </a:endParaRPr>
          </a:p>
          <a:p>
            <a:pPr marL="0" marR="0" lvl="0" indent="0" algn="l" rtl="0">
              <a:lnSpc>
                <a:spcPct val="125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400"/>
              <a:buFont typeface="Arial"/>
              <a:buNone/>
            </a:pPr>
            <a:endParaRPr sz="1400" b="0" i="0" u="none" strike="noStrike" cap="none">
              <a:solidFill>
                <a:srgbClr val="D7BA7D"/>
              </a:solidFill>
              <a:latin typeface="Consolas"/>
              <a:ea typeface="Consolas"/>
              <a:cs typeface="Consolas"/>
              <a:sym typeface="Consolas"/>
            </a:endParaRPr>
          </a:p>
        </p:txBody>
      </p:sp>
      <p:sp>
        <p:nvSpPr>
          <p:cNvPr id="312" name="Google Shape;312;p39"/>
          <p:cNvSpPr txBox="1"/>
          <p:nvPr/>
        </p:nvSpPr>
        <p:spPr>
          <a:xfrm>
            <a:off x="726050" y="3659800"/>
            <a:ext cx="7774200" cy="738900"/>
          </a:xfrm>
          <a:prstGeom prst="rect">
            <a:avLst/>
          </a:prstGeom>
          <a:solidFill>
            <a:srgbClr val="E0FF00"/>
          </a:solidFill>
          <a:ln>
            <a:noFill/>
          </a:ln>
        </p:spPr>
        <p:txBody>
          <a:bodyPr spcFirstLastPara="1" wrap="square" lIns="91425" tIns="91425" rIns="91425" bIns="91425" anchor="t" anchorCtr="0">
            <a:spAutoFit/>
          </a:bodyPr>
          <a:lstStyle/>
          <a:p>
            <a:pPr marL="0" lvl="0" indent="0" algn="ctr" rtl="0">
              <a:spcBef>
                <a:spcPts val="1200"/>
              </a:spcBef>
              <a:spcAft>
                <a:spcPts val="0"/>
              </a:spcAft>
              <a:buNone/>
            </a:pPr>
            <a:r>
              <a:rPr lang="es" sz="1800">
                <a:solidFill>
                  <a:schemeClr val="dk1"/>
                </a:solidFill>
                <a:latin typeface="Helvetica Neue Light"/>
                <a:ea typeface="Helvetica Neue Light"/>
                <a:cs typeface="Helvetica Neue Light"/>
                <a:sym typeface="Helvetica Neue Light"/>
              </a:rPr>
              <a:t>Nota: también es posible utilizar otras unidades y combinarlas, como porcentajes o la palabra clave auto (que obtiene el tamaño restante).</a:t>
            </a:r>
            <a:endParaRPr sz="1800">
              <a:latin typeface="Helvetica Neue Light"/>
              <a:ea typeface="Helvetica Neue Light"/>
              <a:cs typeface="Helvetica Neue Light"/>
              <a:sym typeface="Helvetica Neue Light"/>
            </a:endParaRPr>
          </a:p>
        </p:txBody>
      </p:sp>
      <p:pic>
        <p:nvPicPr>
          <p:cNvPr id="313" name="Google Shape;313;p39"/>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19" name="Google Shape;319;p40"/>
          <p:cNvSpPr txBox="1"/>
          <p:nvPr/>
        </p:nvSpPr>
        <p:spPr>
          <a:xfrm>
            <a:off x="643801" y="31947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EXPLÍCITAS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20" name="Google Shape;320;p40"/>
          <p:cNvSpPr txBox="1"/>
          <p:nvPr/>
        </p:nvSpPr>
        <p:spPr>
          <a:xfrm>
            <a:off x="580375" y="1159600"/>
            <a:ext cx="7856400" cy="12795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 sz="1800" b="0" i="0" u="none" strike="noStrike" cap="none">
                <a:solidFill>
                  <a:schemeClr val="dk1"/>
                </a:solidFill>
                <a:latin typeface="Helvetica Neue Light"/>
                <a:ea typeface="Helvetica Neue Light"/>
                <a:cs typeface="Helvetica Neue Light"/>
                <a:sym typeface="Helvetica Neue Light"/>
              </a:rPr>
              <a:t>Cuadrícula de </a:t>
            </a:r>
            <a:r>
              <a:rPr lang="es" sz="1800" b="0" i="1" u="none" strike="noStrike" cap="none">
                <a:solidFill>
                  <a:schemeClr val="dk1"/>
                </a:solidFill>
                <a:latin typeface="Helvetica Neue Light"/>
                <a:ea typeface="Helvetica Neue Light"/>
                <a:cs typeface="Helvetica Neue Light"/>
                <a:sym typeface="Helvetica Neue Light"/>
              </a:rPr>
              <a:t>2x2</a:t>
            </a:r>
            <a:r>
              <a:rPr lang="es" sz="1800" b="0" i="0" u="none" strike="noStrike" cap="none">
                <a:solidFill>
                  <a:schemeClr val="dk1"/>
                </a:solidFill>
                <a:latin typeface="Helvetica Neue Light"/>
                <a:ea typeface="Helvetica Neue Light"/>
                <a:cs typeface="Helvetica Neue Light"/>
                <a:sym typeface="Helvetica Neue Light"/>
              </a:rPr>
              <a:t>, donde el tamaño de ancho de la cuadrícula se divide en </a:t>
            </a:r>
            <a:r>
              <a:rPr lang="es" sz="1800" b="1" i="0" u="none" strike="noStrike" cap="none">
                <a:solidFill>
                  <a:schemeClr val="dk1"/>
                </a:solidFill>
                <a:latin typeface="Helvetica Neue"/>
                <a:ea typeface="Helvetica Neue"/>
                <a:cs typeface="Helvetica Neue"/>
                <a:sym typeface="Helvetica Neue"/>
              </a:rPr>
              <a:t>dos columnas</a:t>
            </a:r>
            <a:r>
              <a:rPr lang="es" sz="1800" b="0" i="0" u="none" strike="noStrike" cap="none">
                <a:solidFill>
                  <a:schemeClr val="dk1"/>
                </a:solidFill>
                <a:latin typeface="Helvetica Neue Light"/>
                <a:ea typeface="Helvetica Neue Light"/>
                <a:cs typeface="Helvetica Neue Light"/>
                <a:sym typeface="Helvetica Neue Light"/>
              </a:rPr>
              <a:t> (una el doble de tamaño que la siguiente), y el tamaño de alto de la cuadrícula se divide en dos filas, donde la primera ocupará el triple (3 fr) que la segunda (1 fr):</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Didact Gothic"/>
              <a:ea typeface="Didact Gothic"/>
              <a:cs typeface="Didact Gothic"/>
              <a:sym typeface="Didact Gothic"/>
            </a:endParaRPr>
          </a:p>
        </p:txBody>
      </p:sp>
      <p:pic>
        <p:nvPicPr>
          <p:cNvPr id="321" name="Google Shape;321;p40"/>
          <p:cNvPicPr preferRelativeResize="0"/>
          <p:nvPr/>
        </p:nvPicPr>
        <p:blipFill rotWithShape="1">
          <a:blip r:embed="rId4">
            <a:alphaModFix/>
          </a:blip>
          <a:srcRect/>
          <a:stretch/>
        </p:blipFill>
        <p:spPr>
          <a:xfrm>
            <a:off x="643800" y="2439100"/>
            <a:ext cx="7633026" cy="2140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27" name="Google Shape;327;p41"/>
          <p:cNvSpPr txBox="1"/>
          <p:nvPr/>
        </p:nvSpPr>
        <p:spPr>
          <a:xfrm>
            <a:off x="643801" y="2708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REPETITIVAS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28" name="Google Shape;328;p41"/>
          <p:cNvSpPr txBox="1"/>
          <p:nvPr/>
        </p:nvSpPr>
        <p:spPr>
          <a:xfrm>
            <a:off x="1357025" y="4025050"/>
            <a:ext cx="6210900" cy="50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s" sz="2000" b="1" i="0" u="none" strike="noStrike" cap="none">
                <a:solidFill>
                  <a:schemeClr val="dk1"/>
                </a:solidFill>
                <a:latin typeface="Didact Gothic"/>
                <a:ea typeface="Didact Gothic"/>
                <a:cs typeface="Didact Gothic"/>
                <a:sym typeface="Didact Gothic"/>
              </a:rPr>
              <a:t>repeat(</a:t>
            </a:r>
            <a:r>
              <a:rPr lang="es" sz="2000" b="1" i="1" u="none" strike="noStrike" cap="none">
                <a:solidFill>
                  <a:schemeClr val="dk1"/>
                </a:solidFill>
                <a:latin typeface="Didact Gothic"/>
                <a:ea typeface="Didact Gothic"/>
                <a:cs typeface="Didact Gothic"/>
                <a:sym typeface="Didact Gothic"/>
              </a:rPr>
              <a:t>[núm de veces]</a:t>
            </a:r>
            <a:r>
              <a:rPr lang="es" sz="2000" b="1" i="0" u="none" strike="noStrike" cap="none">
                <a:solidFill>
                  <a:schemeClr val="dk1"/>
                </a:solidFill>
                <a:latin typeface="Didact Gothic"/>
                <a:ea typeface="Didact Gothic"/>
                <a:cs typeface="Didact Gothic"/>
                <a:sym typeface="Didact Gothic"/>
              </a:rPr>
              <a:t>, </a:t>
            </a:r>
            <a:r>
              <a:rPr lang="es" sz="2000" b="1" i="1" u="none" strike="noStrike" cap="none">
                <a:solidFill>
                  <a:schemeClr val="dk1"/>
                </a:solidFill>
                <a:latin typeface="Didact Gothic"/>
                <a:ea typeface="Didact Gothic"/>
                <a:cs typeface="Didact Gothic"/>
                <a:sym typeface="Didact Gothic"/>
              </a:rPr>
              <a:t>[valor o valores]</a:t>
            </a:r>
            <a:r>
              <a:rPr lang="es" sz="2000" b="1" i="0" u="none" strike="noStrike" cap="none">
                <a:solidFill>
                  <a:schemeClr val="dk1"/>
                </a:solidFill>
                <a:latin typeface="Didact Gothic"/>
                <a:ea typeface="Didact Gothic"/>
                <a:cs typeface="Didact Gothic"/>
                <a:sym typeface="Didact Gothic"/>
              </a:rPr>
              <a:t>)</a:t>
            </a:r>
            <a:r>
              <a:rPr lang="es" sz="2000" b="0" i="0" u="none" strike="noStrike" cap="none">
                <a:solidFill>
                  <a:schemeClr val="dk1"/>
                </a:solidFill>
                <a:latin typeface="Didact Gothic"/>
                <a:ea typeface="Didact Gothic"/>
                <a:cs typeface="Didact Gothic"/>
                <a:sym typeface="Didact Gothic"/>
              </a:rPr>
              <a:t> </a:t>
            </a:r>
            <a:endParaRPr sz="2000" b="0" i="0" u="none" strike="noStrike" cap="none">
              <a:solidFill>
                <a:schemeClr val="dk1"/>
              </a:solidFill>
              <a:latin typeface="Didact Gothic"/>
              <a:ea typeface="Didact Gothic"/>
              <a:cs typeface="Didact Gothic"/>
              <a:sym typeface="Didact Gothic"/>
            </a:endParaRPr>
          </a:p>
        </p:txBody>
      </p:sp>
      <p:sp>
        <p:nvSpPr>
          <p:cNvPr id="329" name="Google Shape;329;p41"/>
          <p:cNvSpPr txBox="1"/>
          <p:nvPr/>
        </p:nvSpPr>
        <p:spPr>
          <a:xfrm>
            <a:off x="969450" y="1184450"/>
            <a:ext cx="7205100" cy="697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s" sz="1800" b="0" i="0" u="none" strike="noStrike" cap="none">
                <a:solidFill>
                  <a:srgbClr val="000000"/>
                </a:solidFill>
                <a:latin typeface="Helvetica Neue Light"/>
                <a:ea typeface="Helvetica Neue Light"/>
                <a:cs typeface="Helvetica Neue Light"/>
                <a:sym typeface="Helvetica Neue Light"/>
              </a:rPr>
              <a:t>Si necesitas hacer muchas columnas y filas iguales, puedes usar lo siguiente:</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330" name="Google Shape;330;p41"/>
          <p:cNvSpPr txBox="1"/>
          <p:nvPr/>
        </p:nvSpPr>
        <p:spPr>
          <a:xfrm>
            <a:off x="969300" y="2246575"/>
            <a:ext cx="7205100" cy="1533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457200" algn="l" rtl="0">
              <a:lnSpc>
                <a:spcPct val="125000"/>
              </a:lnSpc>
              <a:spcBef>
                <a:spcPts val="0"/>
              </a:spcBef>
              <a:spcAft>
                <a:spcPts val="0"/>
              </a:spcAft>
              <a:buClr>
                <a:srgbClr val="000000"/>
              </a:buClr>
              <a:buSzPts val="1400"/>
              <a:buFont typeface="Arial"/>
              <a:buNone/>
            </a:pPr>
            <a:r>
              <a:rPr lang="es" sz="1400" b="0" i="0" u="none" strike="noStrike" cap="none">
                <a:solidFill>
                  <a:srgbClr val="FF0000"/>
                </a:solidFill>
                <a:latin typeface="Consolas"/>
                <a:ea typeface="Consolas"/>
                <a:cs typeface="Consolas"/>
                <a:sym typeface="Consolas"/>
              </a:rPr>
              <a:t>display</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grid-template-columns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795E26"/>
                </a:solidFill>
                <a:latin typeface="Consolas"/>
                <a:ea typeface="Consolas"/>
                <a:cs typeface="Consolas"/>
                <a:sym typeface="Consolas"/>
              </a:rPr>
              <a:t>repeat</a:t>
            </a:r>
            <a:r>
              <a:rPr lang="es" sz="1400" b="0" i="0" u="none" strike="noStrike" cap="none">
                <a:solidFill>
                  <a:schemeClr val="dk1"/>
                </a:solidFill>
                <a:latin typeface="Consolas"/>
                <a:ea typeface="Consolas"/>
                <a:cs typeface="Consolas"/>
                <a:sym typeface="Consolas"/>
              </a:rPr>
              <a:t>(</a:t>
            </a:r>
            <a:r>
              <a:rPr lang="es" sz="1400" b="0" i="0" u="none" strike="noStrike" cap="none">
                <a:solidFill>
                  <a:srgbClr val="09885A"/>
                </a:solidFill>
                <a:latin typeface="Consolas"/>
                <a:ea typeface="Consolas"/>
                <a:cs typeface="Consolas"/>
                <a:sym typeface="Consolas"/>
              </a:rPr>
              <a:t>12</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1fr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457200" algn="l" rtl="0">
              <a:lnSpc>
                <a:spcPct val="150000"/>
              </a:lnSpc>
              <a:spcBef>
                <a:spcPts val="0"/>
              </a:spcBef>
              <a:spcAft>
                <a:spcPts val="0"/>
              </a:spcAft>
              <a:buClr>
                <a:srgbClr val="000000"/>
              </a:buClr>
              <a:buSzPts val="1400"/>
              <a:buFont typeface="Arial"/>
              <a:buNone/>
            </a:pPr>
            <a:r>
              <a:rPr lang="es" sz="1400" b="0" i="0" u="none" strike="noStrike" cap="none">
                <a:solidFill>
                  <a:srgbClr val="FF0000"/>
                </a:solidFill>
                <a:latin typeface="Consolas"/>
                <a:ea typeface="Consolas"/>
                <a:cs typeface="Consolas"/>
                <a:sym typeface="Consolas"/>
              </a:rPr>
              <a:t>grid-template-rows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795E26"/>
                </a:solidFill>
                <a:latin typeface="Consolas"/>
                <a:ea typeface="Consolas"/>
                <a:cs typeface="Consolas"/>
                <a:sym typeface="Consolas"/>
              </a:rPr>
              <a:t>repeat</a:t>
            </a:r>
            <a:r>
              <a:rPr lang="es" sz="1400" b="0" i="0" u="none" strike="noStrike" cap="none">
                <a:solidFill>
                  <a:schemeClr val="dk1"/>
                </a:solidFill>
                <a:latin typeface="Consolas"/>
                <a:ea typeface="Consolas"/>
                <a:cs typeface="Consolas"/>
                <a:sym typeface="Consolas"/>
              </a:rPr>
              <a:t>(</a:t>
            </a:r>
            <a:r>
              <a:rPr lang="es" sz="1400" b="0" i="0" u="none" strike="noStrike" cap="none">
                <a:solidFill>
                  <a:srgbClr val="09885A"/>
                </a:solidFill>
                <a:latin typeface="Consolas"/>
                <a:ea typeface="Consolas"/>
                <a:cs typeface="Consolas"/>
                <a:sym typeface="Consolas"/>
              </a:rPr>
              <a:t>12</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1fr</a:t>
            </a:r>
            <a:r>
              <a:rPr lang="es" sz="1400" b="0" i="0" u="none" strike="noStrike" cap="none">
                <a:solidFill>
                  <a:schemeClr val="dk1"/>
                </a:solidFill>
                <a:latin typeface="Consolas"/>
                <a:ea typeface="Consolas"/>
                <a:cs typeface="Consolas"/>
                <a:sym typeface="Consolas"/>
              </a:rPr>
              <a:t>)</a:t>
            </a:r>
            <a:endParaRPr sz="1400" b="0" i="0" u="none" strike="noStrike" cap="none">
              <a:solidFill>
                <a:srgbClr val="FF0000"/>
              </a:solidFill>
              <a:latin typeface="Consolas"/>
              <a:ea typeface="Consolas"/>
              <a:cs typeface="Consolas"/>
              <a:sym typeface="Consolas"/>
            </a:endParaRPr>
          </a:p>
          <a:p>
            <a:pPr marL="0" marR="0" lvl="0" indent="0" algn="l" rtl="0">
              <a:lnSpc>
                <a:spcPct val="125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400"/>
              <a:buFont typeface="Arial"/>
              <a:buNone/>
            </a:pPr>
            <a:endParaRPr sz="1400" b="0" i="0" u="none" strike="noStrike" cap="none">
              <a:solidFill>
                <a:srgbClr val="D7BA7D"/>
              </a:solidFill>
              <a:latin typeface="Consolas"/>
              <a:ea typeface="Consolas"/>
              <a:cs typeface="Consolas"/>
              <a:sym typeface="Consolas"/>
            </a:endParaRPr>
          </a:p>
        </p:txBody>
      </p:sp>
      <p:pic>
        <p:nvPicPr>
          <p:cNvPr id="331" name="Google Shape;331;p41"/>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37" name="Google Shape;337;p42"/>
          <p:cNvSpPr txBox="1"/>
          <p:nvPr/>
        </p:nvSpPr>
        <p:spPr>
          <a:xfrm>
            <a:off x="643801" y="23022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FILAS Y COLUMNAS REPETITIVAS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38" name="Google Shape;338;p42"/>
          <p:cNvSpPr txBox="1"/>
          <p:nvPr/>
        </p:nvSpPr>
        <p:spPr>
          <a:xfrm>
            <a:off x="557850" y="1009000"/>
            <a:ext cx="8028300" cy="4413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s" sz="1800" b="0" i="0" u="none" strike="noStrike" cap="none">
                <a:solidFill>
                  <a:srgbClr val="000000"/>
                </a:solidFill>
                <a:highlight>
                  <a:srgbClr val="A6FFCA"/>
                </a:highlight>
                <a:latin typeface="Helvetica Neue Light"/>
                <a:ea typeface="Helvetica Neue Light"/>
                <a:cs typeface="Helvetica Neue Light"/>
                <a:sym typeface="Helvetica Neue Light"/>
              </a:rPr>
              <a:t>Deberíamos hacer los divs necesarios, pero la grilla está lista para acomodar a sus ítems.</a:t>
            </a:r>
            <a:endParaRPr sz="1800" b="0" i="0" u="none" strike="noStrike" cap="none">
              <a:solidFill>
                <a:srgbClr val="000000"/>
              </a:solidFill>
              <a:highlight>
                <a:srgbClr val="A6FFCA"/>
              </a:highlight>
              <a:latin typeface="Helvetica Neue Light"/>
              <a:ea typeface="Helvetica Neue Light"/>
              <a:cs typeface="Helvetica Neue Light"/>
              <a:sym typeface="Helvetica Neue Light"/>
            </a:endParaRPr>
          </a:p>
        </p:txBody>
      </p:sp>
      <p:pic>
        <p:nvPicPr>
          <p:cNvPr id="339" name="Google Shape;339;p42"/>
          <p:cNvPicPr preferRelativeResize="0"/>
          <p:nvPr/>
        </p:nvPicPr>
        <p:blipFill rotWithShape="1">
          <a:blip r:embed="rId4">
            <a:alphaModFix/>
          </a:blip>
          <a:srcRect/>
          <a:stretch/>
        </p:blipFill>
        <p:spPr>
          <a:xfrm>
            <a:off x="1399242" y="1749428"/>
            <a:ext cx="6345525" cy="2856001"/>
          </a:xfrm>
          <a:prstGeom prst="rect">
            <a:avLst/>
          </a:prstGeom>
          <a:noFill/>
          <a:ln>
            <a:noFill/>
          </a:ln>
        </p:spPr>
      </p:pic>
      <p:sp>
        <p:nvSpPr>
          <p:cNvPr id="340" name="Google Shape;340;p42"/>
          <p:cNvSpPr txBox="1"/>
          <p:nvPr/>
        </p:nvSpPr>
        <p:spPr>
          <a:xfrm>
            <a:off x="2461950" y="4549000"/>
            <a:ext cx="4426800" cy="4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 sz="1800">
                <a:highlight>
                  <a:srgbClr val="E0FF00"/>
                </a:highlight>
                <a:latin typeface="Helvetica Neue Light"/>
                <a:ea typeface="Helvetica Neue Light"/>
                <a:cs typeface="Helvetica Neue Light"/>
                <a:sym typeface="Helvetica Neue Light"/>
              </a:rPr>
              <a:t>👆 </a:t>
            </a:r>
            <a:r>
              <a:rPr lang="es" sz="1800" b="0" i="0" u="none" strike="noStrike" cap="none">
                <a:solidFill>
                  <a:srgbClr val="000000"/>
                </a:solidFill>
                <a:highlight>
                  <a:srgbClr val="E0FF00"/>
                </a:highlight>
                <a:latin typeface="Helvetica Neue Light"/>
                <a:ea typeface="Helvetica Neue Light"/>
                <a:cs typeface="Helvetica Neue Light"/>
                <a:sym typeface="Helvetica Neue Light"/>
              </a:rPr>
              <a:t>Así “se ve” la pantalla dividida en grillas.</a:t>
            </a:r>
            <a:endParaRPr sz="1800" b="0" i="0" u="none" strike="noStrike" cap="none">
              <a:solidFill>
                <a:srgbClr val="000000"/>
              </a:solidFill>
              <a:highlight>
                <a:srgbClr val="E0FF00"/>
              </a:highlight>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pic>
        <p:nvPicPr>
          <p:cNvPr id="345" name="Google Shape;345;p4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46" name="Google Shape;346;p43"/>
          <p:cNvSpPr txBox="1"/>
          <p:nvPr/>
        </p:nvSpPr>
        <p:spPr>
          <a:xfrm>
            <a:off x="643801" y="35192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47" name="Google Shape;347;p43"/>
          <p:cNvSpPr txBox="1"/>
          <p:nvPr/>
        </p:nvSpPr>
        <p:spPr>
          <a:xfrm>
            <a:off x="557850" y="1937351"/>
            <a:ext cx="8028300" cy="258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 sz="1800" b="1">
                <a:solidFill>
                  <a:schemeClr val="dk1"/>
                </a:solidFill>
                <a:latin typeface="Helvetica Neue"/>
                <a:ea typeface="Helvetica Neue"/>
                <a:cs typeface="Helvetica Neue"/>
                <a:sym typeface="Helvetica Neue"/>
              </a:rPr>
              <a:t>👉</a:t>
            </a:r>
            <a:r>
              <a:rPr lang="es" sz="1800" b="0" i="0" u="none" strike="noStrike" cap="none">
                <a:solidFill>
                  <a:schemeClr val="dk1"/>
                </a:solidFill>
                <a:latin typeface="Helvetica Neue Light"/>
                <a:ea typeface="Helvetica Neue Light"/>
                <a:cs typeface="Helvetica Neue Light"/>
                <a:sym typeface="Helvetica Neue Light"/>
              </a:rPr>
              <a:t>Es posible indicar el nombre y la posición concreta de cada área de la cuadrícula. Utiliza la propiedad </a:t>
            </a:r>
            <a:r>
              <a:rPr lang="es" sz="1800" b="0" i="1" u="none" strike="noStrike" cap="none">
                <a:solidFill>
                  <a:schemeClr val="dk1"/>
                </a:solidFill>
                <a:highlight>
                  <a:srgbClr val="E0FF00"/>
                </a:highlight>
                <a:latin typeface="Helvetica Neue Light"/>
                <a:ea typeface="Helvetica Neue Light"/>
                <a:cs typeface="Helvetica Neue Light"/>
                <a:sym typeface="Helvetica Neue Light"/>
              </a:rPr>
              <a:t>grid-template-areas</a:t>
            </a:r>
            <a:r>
              <a:rPr lang="es" sz="1800" b="0" i="0" u="none" strike="noStrike" cap="none">
                <a:solidFill>
                  <a:schemeClr val="dk1"/>
                </a:solidFill>
                <a:latin typeface="Helvetica Neue Light"/>
                <a:ea typeface="Helvetica Neue Light"/>
                <a:cs typeface="Helvetica Neue Light"/>
                <a:sym typeface="Helvetica Neue Light"/>
              </a:rPr>
              <a:t>, donde debes especificar el orden de las áreas. Luego, en cada </a:t>
            </a:r>
            <a:r>
              <a:rPr lang="es" sz="1800" b="0" i="1" u="none" strike="noStrike" cap="none">
                <a:solidFill>
                  <a:schemeClr val="dk1"/>
                </a:solidFill>
                <a:latin typeface="Helvetica Neue Light"/>
                <a:ea typeface="Helvetica Neue Light"/>
                <a:cs typeface="Helvetica Neue Light"/>
                <a:sym typeface="Helvetica Neue Light"/>
              </a:rPr>
              <a:t>ítem hijo</a:t>
            </a:r>
            <a:r>
              <a:rPr lang="es" sz="1800" b="0" i="0" u="none" strike="noStrike" cap="none">
                <a:solidFill>
                  <a:schemeClr val="dk1"/>
                </a:solidFill>
                <a:latin typeface="Helvetica Neue Light"/>
                <a:ea typeface="Helvetica Neue Light"/>
                <a:cs typeface="Helvetica Neue Light"/>
                <a:sym typeface="Helvetica Neue Light"/>
              </a:rPr>
              <a:t>, usas la propiedad </a:t>
            </a:r>
            <a:r>
              <a:rPr lang="es" sz="1800" b="0" i="1" u="none" strike="noStrike" cap="none">
                <a:solidFill>
                  <a:schemeClr val="dk1"/>
                </a:solidFill>
                <a:highlight>
                  <a:srgbClr val="E0FF00"/>
                </a:highlight>
                <a:latin typeface="Helvetica Neue Light"/>
                <a:ea typeface="Helvetica Neue Light"/>
                <a:cs typeface="Helvetica Neue Light"/>
                <a:sym typeface="Helvetica Neue Light"/>
              </a:rPr>
              <a:t>grid-area</a:t>
            </a:r>
            <a:r>
              <a:rPr lang="es" sz="1800" b="0" i="0" u="none" strike="noStrike" cap="none">
                <a:solidFill>
                  <a:schemeClr val="dk1"/>
                </a:solidFill>
                <a:highlight>
                  <a:srgbClr val="E0FF00"/>
                </a:highlight>
                <a:latin typeface="Helvetica Neue Light"/>
                <a:ea typeface="Helvetica Neue Light"/>
                <a:cs typeface="Helvetica Neue Light"/>
                <a:sym typeface="Helvetica Neue Light"/>
              </a:rPr>
              <a:t> </a:t>
            </a:r>
            <a:r>
              <a:rPr lang="es" sz="1800" b="0" i="0" u="none" strike="noStrike" cap="none">
                <a:solidFill>
                  <a:schemeClr val="dk1"/>
                </a:solidFill>
                <a:latin typeface="Helvetica Neue Light"/>
                <a:ea typeface="Helvetica Neue Light"/>
                <a:cs typeface="Helvetica Neue Light"/>
                <a:sym typeface="Helvetica Neue Light"/>
              </a:rPr>
              <a:t>para indicar el nombre del área en cuestión.</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200"/>
              <a:buFont typeface="Arial"/>
              <a:buNone/>
            </a:pPr>
            <a:r>
              <a:rPr lang="es" sz="1800" b="1">
                <a:solidFill>
                  <a:schemeClr val="dk1"/>
                </a:solidFill>
                <a:latin typeface="Helvetica Neue"/>
                <a:ea typeface="Helvetica Neue"/>
                <a:cs typeface="Helvetica Neue"/>
                <a:sym typeface="Helvetica Neue"/>
              </a:rPr>
              <a:t>👉</a:t>
            </a:r>
            <a:r>
              <a:rPr lang="es" sz="1800" b="1" i="0" u="none" strike="noStrike" cap="none">
                <a:solidFill>
                  <a:schemeClr val="dk1"/>
                </a:solidFill>
                <a:latin typeface="Helvetica Neue"/>
                <a:ea typeface="Helvetica Neue"/>
                <a:cs typeface="Helvetica Neue"/>
                <a:sym typeface="Helvetica Neue"/>
              </a:rPr>
              <a:t>De esta forma, es muy sencillo crear una cuadrícula altamente personalizada en apenas unas cuantas líneas de CSS.</a:t>
            </a:r>
            <a:endParaRPr sz="1800" b="1" i="0" u="none" strike="noStrike" cap="none">
              <a:solidFill>
                <a:srgbClr val="000000"/>
              </a:solidFill>
              <a:latin typeface="Helvetica Neue"/>
              <a:ea typeface="Helvetica Neue"/>
              <a:cs typeface="Helvetica Neue"/>
              <a:sym typeface="Helvetica Neue"/>
            </a:endParaRPr>
          </a:p>
        </p:txBody>
      </p:sp>
      <p:sp>
        <p:nvSpPr>
          <p:cNvPr id="348" name="Google Shape;348;p43"/>
          <p:cNvSpPr txBox="1"/>
          <p:nvPr/>
        </p:nvSpPr>
        <p:spPr>
          <a:xfrm>
            <a:off x="557850" y="1329263"/>
            <a:ext cx="8028300" cy="65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000"/>
              </a:spcBef>
              <a:spcAft>
                <a:spcPts val="0"/>
              </a:spcAft>
              <a:buClr>
                <a:srgbClr val="000000"/>
              </a:buClr>
              <a:buSzPts val="1800"/>
              <a:buFont typeface="Arial"/>
              <a:buNone/>
            </a:pPr>
            <a:r>
              <a:rPr lang="es" sz="1800" b="1">
                <a:latin typeface="Helvetica Neue"/>
                <a:ea typeface="Helvetica Neue"/>
                <a:cs typeface="Helvetica Neue"/>
                <a:sym typeface="Helvetica Neue"/>
              </a:rPr>
              <a:t>👉</a:t>
            </a:r>
            <a:r>
              <a:rPr lang="es" sz="1800" b="1" i="0" u="none" strike="noStrike" cap="none">
                <a:solidFill>
                  <a:srgbClr val="000000"/>
                </a:solidFill>
                <a:latin typeface="Helvetica Neue"/>
                <a:ea typeface="Helvetica Neue"/>
                <a:cs typeface="Helvetica Neue"/>
                <a:sym typeface="Helvetica Neue"/>
              </a:rPr>
              <a:t>Ahora veremos otra forma de crear grillas, de una forma más flexible.</a:t>
            </a:r>
            <a:endParaRPr sz="18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44"/>
          <p:cNvSpPr txBox="1"/>
          <p:nvPr/>
        </p:nvSpPr>
        <p:spPr>
          <a:xfrm>
            <a:off x="1398000" y="2077200"/>
            <a:ext cx="6348000" cy="98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1" u="none" strike="noStrike" cap="none">
              <a:solidFill>
                <a:srgbClr val="121212"/>
              </a:solidFill>
              <a:latin typeface="Anton"/>
              <a:ea typeface="Anton"/>
              <a:cs typeface="Anton"/>
              <a:sym typeface="Anton"/>
            </a:endParaRPr>
          </a:p>
        </p:txBody>
      </p:sp>
      <p:pic>
        <p:nvPicPr>
          <p:cNvPr id="354" name="Google Shape;354;p4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55" name="Google Shape;355;p44"/>
          <p:cNvSpPr txBox="1"/>
          <p:nvPr/>
        </p:nvSpPr>
        <p:spPr>
          <a:xfrm>
            <a:off x="238200" y="702050"/>
            <a:ext cx="86676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s" sz="2000" b="1">
                <a:solidFill>
                  <a:schemeClr val="dk1"/>
                </a:solidFill>
                <a:latin typeface="Helvetica Neue"/>
                <a:ea typeface="Helvetica Neue"/>
                <a:cs typeface="Helvetica Neue"/>
                <a:sym typeface="Helvetica Neue"/>
              </a:rPr>
              <a:t>Entonces, siguiendo la línea del objetivo que tenemos podemos hacer lo siguiente...</a:t>
            </a:r>
            <a:endParaRPr sz="2000" b="1">
              <a:solidFill>
                <a:schemeClr val="dk1"/>
              </a:solidFill>
              <a:latin typeface="Helvetica Neue"/>
              <a:ea typeface="Helvetica Neue"/>
              <a:cs typeface="Helvetica Neue"/>
              <a:sym typeface="Helvetica Neue"/>
            </a:endParaRPr>
          </a:p>
        </p:txBody>
      </p:sp>
      <p:pic>
        <p:nvPicPr>
          <p:cNvPr id="356" name="Google Shape;356;p44"/>
          <p:cNvPicPr preferRelativeResize="0"/>
          <p:nvPr/>
        </p:nvPicPr>
        <p:blipFill>
          <a:blip r:embed="rId4">
            <a:alphaModFix/>
          </a:blip>
          <a:stretch>
            <a:fillRect/>
          </a:stretch>
        </p:blipFill>
        <p:spPr>
          <a:xfrm>
            <a:off x="2314163" y="1775725"/>
            <a:ext cx="4515675" cy="2540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62" name="Google Shape;362;p45"/>
          <p:cNvSpPr txBox="1"/>
          <p:nvPr/>
        </p:nvSpPr>
        <p:spPr>
          <a:xfrm>
            <a:off x="643801" y="2729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63" name="Google Shape;363;p45"/>
          <p:cNvSpPr txBox="1"/>
          <p:nvPr/>
        </p:nvSpPr>
        <p:spPr>
          <a:xfrm>
            <a:off x="578400" y="1952750"/>
            <a:ext cx="7987200" cy="23910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&lt;div</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id</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"grilla"</a:t>
            </a:r>
            <a:r>
              <a:rPr lang="es" sz="1200" b="0" i="0" u="none" strike="noStrike" cap="none">
                <a:solidFill>
                  <a:srgbClr val="800000"/>
                </a:solidFill>
                <a:latin typeface="Consolas"/>
                <a:ea typeface="Consolas"/>
                <a:cs typeface="Consolas"/>
                <a:sym typeface="Consolas"/>
              </a:rPr>
              <a:t>&gt;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&lt;header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rgbClr val="000000"/>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Header</a:t>
            </a:r>
            <a:r>
              <a:rPr lang="es" sz="1200" b="0" i="0" u="none" strike="noStrike" cap="none">
                <a:solidFill>
                  <a:srgbClr val="800000"/>
                </a:solidFill>
                <a:latin typeface="Consolas"/>
                <a:ea typeface="Consolas"/>
                <a:cs typeface="Consolas"/>
                <a:sym typeface="Consolas"/>
              </a:rPr>
              <a:t>&lt;/header&gt;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&lt;section</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id</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"productos"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Section</a:t>
            </a:r>
            <a:r>
              <a:rPr lang="es" sz="1200" b="0" i="0" u="none" strike="noStrike" cap="none">
                <a:solidFill>
                  <a:srgbClr val="800000"/>
                </a:solidFill>
                <a:latin typeface="Consolas"/>
                <a:ea typeface="Consolas"/>
                <a:cs typeface="Consolas"/>
                <a:sym typeface="Consolas"/>
              </a:rPr>
              <a:t>&lt;/section&gt;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&lt;section</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id</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"servicios"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Section</a:t>
            </a:r>
            <a:r>
              <a:rPr lang="es" sz="1200" b="0" i="0" u="none" strike="noStrike" cap="none">
                <a:solidFill>
                  <a:srgbClr val="800000"/>
                </a:solidFill>
                <a:latin typeface="Consolas"/>
                <a:ea typeface="Consolas"/>
                <a:cs typeface="Consolas"/>
                <a:sym typeface="Consolas"/>
              </a:rPr>
              <a:t>&lt;/section&gt;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&lt;nav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Navegacion</a:t>
            </a:r>
            <a:r>
              <a:rPr lang="es" sz="1200" b="0" i="0" u="none" strike="noStrike" cap="none">
                <a:solidFill>
                  <a:srgbClr val="800000"/>
                </a:solidFill>
                <a:latin typeface="Consolas"/>
                <a:ea typeface="Consolas"/>
                <a:cs typeface="Consolas"/>
                <a:sym typeface="Consolas"/>
              </a:rPr>
              <a:t>&lt;/nav&gt;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&lt;aside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Aside</a:t>
            </a:r>
            <a:r>
              <a:rPr lang="es" sz="1200" b="0" i="0" u="none" strike="noStrike" cap="none">
                <a:solidFill>
                  <a:srgbClr val="800000"/>
                </a:solidFill>
                <a:latin typeface="Consolas"/>
                <a:ea typeface="Consolas"/>
                <a:cs typeface="Consolas"/>
                <a:sym typeface="Consolas"/>
              </a:rPr>
              <a:t>&lt;/aside&gt;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800000"/>
                </a:solidFill>
                <a:latin typeface="Consolas"/>
                <a:ea typeface="Consolas"/>
                <a:cs typeface="Consolas"/>
                <a:sym typeface="Consolas"/>
              </a:rPr>
              <a:t>&lt;footer </a:t>
            </a:r>
            <a:r>
              <a:rPr lang="es" sz="1200" b="0" i="0" u="none" strike="noStrike" cap="none">
                <a:solidFill>
                  <a:srgbClr val="FF0000"/>
                </a:solidFill>
                <a:latin typeface="Consolas"/>
                <a:ea typeface="Consolas"/>
                <a:cs typeface="Consolas"/>
                <a:sym typeface="Consolas"/>
              </a:rPr>
              <a:t>class</a:t>
            </a:r>
            <a:r>
              <a:rPr lang="es" sz="1200" b="0" i="0" u="none" strike="noStrike" cap="none">
                <a:solidFill>
                  <a:schemeClr val="dk1"/>
                </a:solidFill>
                <a:latin typeface="Consolas"/>
                <a:ea typeface="Consolas"/>
                <a:cs typeface="Consolas"/>
                <a:sym typeface="Consolas"/>
              </a:rPr>
              <a:t>=</a:t>
            </a:r>
            <a:r>
              <a:rPr lang="es" sz="1200" b="0" i="0" u="none" strike="noStrike" cap="none">
                <a:solidFill>
                  <a:srgbClr val="0000FF"/>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&gt;</a:t>
            </a:r>
            <a:r>
              <a:rPr lang="es" sz="1200" b="0" i="0" u="none" strike="noStrike" cap="none">
                <a:solidFill>
                  <a:schemeClr val="dk1"/>
                </a:solidFill>
                <a:latin typeface="Consolas"/>
                <a:ea typeface="Consolas"/>
                <a:cs typeface="Consolas"/>
                <a:sym typeface="Consolas"/>
              </a:rPr>
              <a:t>Pie de pagina</a:t>
            </a:r>
            <a:r>
              <a:rPr lang="es" sz="1200" b="0" i="0" u="none" strike="noStrike" cap="none">
                <a:solidFill>
                  <a:srgbClr val="800000"/>
                </a:solidFill>
                <a:latin typeface="Consolas"/>
                <a:ea typeface="Consolas"/>
                <a:cs typeface="Consolas"/>
                <a:sym typeface="Consolas"/>
              </a:rPr>
              <a:t>&lt;/footer&gt;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&lt;/div&gt;</a:t>
            </a:r>
            <a:endParaRPr sz="1200" b="0" i="0" u="none" strike="noStrike" cap="none">
              <a:solidFill>
                <a:srgbClr val="800000"/>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400"/>
              <a:buFont typeface="Arial"/>
              <a:buNone/>
            </a:pPr>
            <a:endParaRPr sz="1400" b="0" i="0" u="none" strike="noStrike" cap="none">
              <a:solidFill>
                <a:srgbClr val="800000"/>
              </a:solidFill>
              <a:latin typeface="Consolas"/>
              <a:ea typeface="Consolas"/>
              <a:cs typeface="Consolas"/>
              <a:sym typeface="Consolas"/>
            </a:endParaRPr>
          </a:p>
        </p:txBody>
      </p:sp>
      <p:sp>
        <p:nvSpPr>
          <p:cNvPr id="364" name="Google Shape;364;p45"/>
          <p:cNvSpPr txBox="1"/>
          <p:nvPr/>
        </p:nvSpPr>
        <p:spPr>
          <a:xfrm>
            <a:off x="830100" y="1112825"/>
            <a:ext cx="7483800" cy="697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800" b="0" i="0" u="none" strike="noStrike" cap="none">
                <a:solidFill>
                  <a:srgbClr val="000000"/>
                </a:solidFill>
                <a:latin typeface="Helvetica Neue Light"/>
                <a:ea typeface="Helvetica Neue Light"/>
                <a:cs typeface="Helvetica Neue Light"/>
                <a:sym typeface="Helvetica Neue Light"/>
              </a:rPr>
              <a:t>HTML base para todos los ejemplos. </a:t>
            </a: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400"/>
              <a:buFont typeface="Arial"/>
              <a:buNone/>
            </a:pPr>
            <a:r>
              <a:rPr lang="es" sz="1800" b="0" i="0" u="none" strike="noStrike" cap="none">
                <a:solidFill>
                  <a:srgbClr val="000000"/>
                </a:solidFill>
                <a:latin typeface="Helvetica Neue Light"/>
                <a:ea typeface="Helvetica Neue Light"/>
                <a:cs typeface="Helvetica Neue Light"/>
                <a:sym typeface="Helvetica Neue Light"/>
              </a:rPr>
              <a:t>Es muy importante marcar la estructura HTML. </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365" name="Google Shape;365;p45"/>
          <p:cNvSpPr txBox="1"/>
          <p:nvPr/>
        </p:nvSpPr>
        <p:spPr>
          <a:xfrm>
            <a:off x="2856050" y="1157825"/>
            <a:ext cx="3727200" cy="3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latin typeface="Didact Gothic"/>
              <a:ea typeface="Didact Gothic"/>
              <a:cs typeface="Didact Gothic"/>
              <a:sym typeface="Didact Gothic"/>
            </a:endParaRPr>
          </a:p>
          <a:p>
            <a:pPr marL="0" marR="0" lvl="0" indent="0" algn="ctr" rtl="0">
              <a:lnSpc>
                <a:spcPct val="100000"/>
              </a:lnSpc>
              <a:spcBef>
                <a:spcPts val="0"/>
              </a:spcBef>
              <a:spcAft>
                <a:spcPts val="0"/>
              </a:spcAft>
              <a:buClr>
                <a:srgbClr val="000000"/>
              </a:buClr>
              <a:buSzPts val="1800"/>
              <a:buFont typeface="Arial"/>
              <a:buNone/>
            </a:pPr>
            <a:endParaRPr sz="1800">
              <a:latin typeface="Didact Gothic"/>
              <a:ea typeface="Didact Gothic"/>
              <a:cs typeface="Didact Gothic"/>
              <a:sym typeface="Didact Gothic"/>
            </a:endParaRPr>
          </a:p>
        </p:txBody>
      </p:sp>
      <p:pic>
        <p:nvPicPr>
          <p:cNvPr id="366" name="Google Shape;366;p45"/>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72" name="Google Shape;372;p46"/>
          <p:cNvSpPr txBox="1"/>
          <p:nvPr/>
        </p:nvSpPr>
        <p:spPr>
          <a:xfrm>
            <a:off x="643801" y="17995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73" name="Google Shape;373;p46"/>
          <p:cNvSpPr txBox="1"/>
          <p:nvPr/>
        </p:nvSpPr>
        <p:spPr>
          <a:xfrm>
            <a:off x="643800" y="1222825"/>
            <a:ext cx="3899100" cy="36480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#grilla</a:t>
            </a:r>
            <a:r>
              <a:rPr lang="es" sz="1200" b="0" i="0" u="none" strike="noStrike" cap="none">
                <a:solidFill>
                  <a:schemeClr val="dk1"/>
                </a:solidFill>
                <a:latin typeface="Consolas"/>
                <a:ea typeface="Consolas"/>
                <a:cs typeface="Consolas"/>
                <a:sym typeface="Consolas"/>
              </a:rPr>
              <a:t> {</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display</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451A5"/>
                </a:solidFill>
                <a:latin typeface="Consolas"/>
                <a:ea typeface="Consolas"/>
                <a:cs typeface="Consolas"/>
                <a:sym typeface="Consolas"/>
              </a:rPr>
              <a:t>grid</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grid-template-areas</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header header"</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productos publicidad"</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servicios publicidad"</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footer footer"</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grid-template-rows</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100px</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1fr</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1fr</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75px</a:t>
            </a:r>
            <a:r>
              <a:rPr lang="es" sz="1200" b="0" i="0" u="none" strike="noStrike" cap="none">
                <a:solidFill>
                  <a:schemeClr val="dk1"/>
                </a:solidFill>
                <a:latin typeface="Consolas"/>
                <a:ea typeface="Consolas"/>
                <a:cs typeface="Consolas"/>
                <a:sym typeface="Consolas"/>
              </a:rPr>
              <a:t>; </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grid-template-columns</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20%</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451A5"/>
                </a:solidFill>
                <a:latin typeface="Consolas"/>
                <a:ea typeface="Consolas"/>
                <a:cs typeface="Consolas"/>
                <a:sym typeface="Consolas"/>
              </a:rPr>
              <a:t>auto</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15%</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.border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1px solid black</a:t>
            </a: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200"/>
              <a:buFont typeface="Arial"/>
              <a:buNone/>
            </a:pPr>
            <a:endParaRPr sz="1200" b="0" i="0" u="none" strike="noStrike" cap="none">
              <a:solidFill>
                <a:srgbClr val="800000"/>
              </a:solidFill>
              <a:latin typeface="Consolas"/>
              <a:ea typeface="Consolas"/>
              <a:cs typeface="Consolas"/>
              <a:sym typeface="Consolas"/>
            </a:endParaRPr>
          </a:p>
        </p:txBody>
      </p:sp>
      <p:sp>
        <p:nvSpPr>
          <p:cNvPr id="374" name="Google Shape;374;p46"/>
          <p:cNvSpPr txBox="1"/>
          <p:nvPr/>
        </p:nvSpPr>
        <p:spPr>
          <a:xfrm>
            <a:off x="4662775" y="1222825"/>
            <a:ext cx="3899100" cy="3225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header</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header;</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footer</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footer;</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section#productos</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productos;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section#servicios</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servicios;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nav</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nav;</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rgbClr val="800000"/>
                </a:solidFill>
                <a:latin typeface="Consolas"/>
                <a:ea typeface="Consolas"/>
                <a:cs typeface="Consolas"/>
                <a:sym typeface="Consolas"/>
              </a:rPr>
              <a:t>aside</a:t>
            </a:r>
            <a:r>
              <a:rPr lang="es" sz="1100" b="0" i="0" u="none" strike="noStrike" cap="none">
                <a:solidFill>
                  <a:schemeClr val="dk1"/>
                </a:solidFill>
                <a:latin typeface="Consolas"/>
                <a:ea typeface="Consolas"/>
                <a:cs typeface="Consolas"/>
                <a:sym typeface="Consolas"/>
              </a:rPr>
              <a:t> {</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   </a:t>
            </a:r>
            <a:r>
              <a:rPr lang="es" sz="1100" b="0" i="0" u="none" strike="noStrike" cap="none">
                <a:solidFill>
                  <a:srgbClr val="FF0000"/>
                </a:solidFill>
                <a:latin typeface="Consolas"/>
                <a:ea typeface="Consolas"/>
                <a:cs typeface="Consolas"/>
                <a:sym typeface="Consolas"/>
              </a:rPr>
              <a:t>grid-area</a:t>
            </a:r>
            <a:r>
              <a:rPr lang="es" sz="1100" b="0" i="0" u="none" strike="noStrike" cap="none">
                <a:solidFill>
                  <a:schemeClr val="dk1"/>
                </a:solidFill>
                <a:latin typeface="Consolas"/>
                <a:ea typeface="Consolas"/>
                <a:cs typeface="Consolas"/>
                <a:sym typeface="Consolas"/>
              </a:rPr>
              <a:t>: publicidad;</a:t>
            </a:r>
            <a:endParaRPr sz="11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s" sz="1100" b="0" i="0" u="none" strike="noStrike" cap="none">
                <a:solidFill>
                  <a:schemeClr val="dk1"/>
                </a:solidFill>
                <a:latin typeface="Consolas"/>
                <a:ea typeface="Consolas"/>
                <a:cs typeface="Consolas"/>
                <a:sym typeface="Consolas"/>
              </a:rPr>
              <a:t>}</a:t>
            </a:r>
            <a:endParaRPr sz="1100" b="0" i="0" u="none" strike="noStrike" cap="none">
              <a:solidFill>
                <a:schemeClr val="dk1"/>
              </a:solidFill>
              <a:latin typeface="Consolas"/>
              <a:ea typeface="Consolas"/>
              <a:cs typeface="Consolas"/>
              <a:sym typeface="Consolas"/>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Consolas"/>
              <a:ea typeface="Consolas"/>
              <a:cs typeface="Consolas"/>
              <a:sym typeface="Consolas"/>
            </a:endParaRPr>
          </a:p>
        </p:txBody>
      </p:sp>
      <p:sp>
        <p:nvSpPr>
          <p:cNvPr id="375" name="Google Shape;375;p46"/>
          <p:cNvSpPr txBox="1"/>
          <p:nvPr/>
        </p:nvSpPr>
        <p:spPr>
          <a:xfrm>
            <a:off x="3787500" y="806325"/>
            <a:ext cx="1569000" cy="3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1" i="0" u="none" strike="noStrike" cap="none">
                <a:solidFill>
                  <a:srgbClr val="000000"/>
                </a:solidFill>
                <a:latin typeface="Helvetica Neue"/>
                <a:ea typeface="Helvetica Neue"/>
                <a:cs typeface="Helvetica Neue"/>
                <a:sym typeface="Helvetica Neue"/>
              </a:rPr>
              <a:t>CSS a usar:</a:t>
            </a:r>
            <a:endParaRPr sz="1800" b="1" i="0" u="none" strike="noStrike" cap="none">
              <a:solidFill>
                <a:srgbClr val="000000"/>
              </a:solidFill>
              <a:latin typeface="Helvetica Neue"/>
              <a:ea typeface="Helvetica Neue"/>
              <a:cs typeface="Helvetica Neue"/>
              <a:sym typeface="Helvetica Neue"/>
            </a:endParaRPr>
          </a:p>
        </p:txBody>
      </p:sp>
      <p:pic>
        <p:nvPicPr>
          <p:cNvPr id="376" name="Google Shape;376;p46"/>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4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82" name="Google Shape;382;p47"/>
          <p:cNvSpPr txBox="1"/>
          <p:nvPr/>
        </p:nvSpPr>
        <p:spPr>
          <a:xfrm>
            <a:off x="643801" y="2708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383" name="Google Shape;383;p47"/>
          <p:cNvPicPr preferRelativeResize="0"/>
          <p:nvPr/>
        </p:nvPicPr>
        <p:blipFill rotWithShape="1">
          <a:blip r:embed="rId4">
            <a:alphaModFix/>
          </a:blip>
          <a:srcRect/>
          <a:stretch/>
        </p:blipFill>
        <p:spPr>
          <a:xfrm>
            <a:off x="266834" y="1950063"/>
            <a:ext cx="5271640" cy="2668050"/>
          </a:xfrm>
          <a:prstGeom prst="rect">
            <a:avLst/>
          </a:prstGeom>
          <a:noFill/>
          <a:ln>
            <a:noFill/>
          </a:ln>
        </p:spPr>
      </p:pic>
      <p:sp>
        <p:nvSpPr>
          <p:cNvPr id="384" name="Google Shape;384;p47"/>
          <p:cNvSpPr txBox="1"/>
          <p:nvPr/>
        </p:nvSpPr>
        <p:spPr>
          <a:xfrm>
            <a:off x="578400" y="968600"/>
            <a:ext cx="7987200" cy="745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 esta forma, se aproxima a lo que queremos inicialmente, sólo nos falta darle unas decoraciones:</a:t>
            </a: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385" name="Google Shape;385;p47"/>
          <p:cNvPicPr preferRelativeResize="0"/>
          <p:nvPr/>
        </p:nvPicPr>
        <p:blipFill rotWithShape="1">
          <a:blip r:embed="rId5">
            <a:alphaModFix/>
          </a:blip>
          <a:srcRect/>
          <a:stretch/>
        </p:blipFill>
        <p:spPr>
          <a:xfrm>
            <a:off x="3999675" y="2123077"/>
            <a:ext cx="4611910" cy="23220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391" name="Google Shape;391;p48"/>
          <p:cNvSpPr txBox="1"/>
          <p:nvPr/>
        </p:nvSpPr>
        <p:spPr>
          <a:xfrm>
            <a:off x="643801" y="18647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ESPACIOS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392" name="Google Shape;392;p48"/>
          <p:cNvSpPr txBox="1"/>
          <p:nvPr/>
        </p:nvSpPr>
        <p:spPr>
          <a:xfrm>
            <a:off x="588900" y="1125850"/>
            <a:ext cx="7966200" cy="133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La cuadrícula tiene todas sus celdas </a:t>
            </a:r>
            <a:r>
              <a:rPr lang="es" sz="1800" b="1" i="0" u="none" strike="noStrike" cap="none">
                <a:solidFill>
                  <a:schemeClr val="dk1"/>
                </a:solidFill>
                <a:latin typeface="Helvetica Neue"/>
                <a:ea typeface="Helvetica Neue"/>
                <a:cs typeface="Helvetica Neue"/>
                <a:sym typeface="Helvetica Neue"/>
              </a:rPr>
              <a:t>una a continuación de la otra.</a:t>
            </a:r>
            <a:r>
              <a:rPr lang="es" sz="1800" b="0" i="0" u="none" strike="noStrike" cap="none">
                <a:solidFill>
                  <a:schemeClr val="dk1"/>
                </a:solidFill>
                <a:latin typeface="Helvetica Neue Light"/>
                <a:ea typeface="Helvetica Neue Light"/>
                <a:cs typeface="Helvetica Neue Light"/>
                <a:sym typeface="Helvetica Neue Light"/>
              </a:rPr>
              <a:t> </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Aunque sería posible darle un margen a las celdas dentro del contenedor, existe una forma más apropiada, evitando los problemas clásicos de los modelos de caja: los </a:t>
            </a:r>
            <a:r>
              <a:rPr lang="es" sz="1800" b="1" i="0" u="none" strike="noStrike" cap="none">
                <a:solidFill>
                  <a:schemeClr val="dk1"/>
                </a:solidFill>
                <a:latin typeface="Helvetica Neue"/>
                <a:ea typeface="Helvetica Neue"/>
                <a:cs typeface="Helvetica Neue"/>
                <a:sym typeface="Helvetica Neue"/>
              </a:rPr>
              <a:t>huecos (gutters)</a:t>
            </a:r>
            <a:r>
              <a:rPr lang="es" sz="1800" b="0" i="0" u="none" strike="noStrike" cap="none">
                <a:solidFill>
                  <a:schemeClr val="dk1"/>
                </a:solidFill>
                <a:latin typeface="Helvetica Neue Light"/>
                <a:ea typeface="Helvetica Neue Light"/>
                <a:cs typeface="Helvetica Neue Light"/>
                <a:sym typeface="Helvetica Neue Light"/>
              </a:rPr>
              <a:t>.</a:t>
            </a:r>
            <a:endParaRPr sz="1800" b="0" i="0" u="none" strike="noStrike" cap="none">
              <a:solidFill>
                <a:schemeClr val="dk1"/>
              </a:solidFill>
              <a:latin typeface="Helvetica Neue Light"/>
              <a:ea typeface="Helvetica Neue Light"/>
              <a:cs typeface="Helvetica Neue Light"/>
              <a:sym typeface="Helvetica Neue Light"/>
            </a:endParaRPr>
          </a:p>
        </p:txBody>
      </p:sp>
      <p:sp>
        <p:nvSpPr>
          <p:cNvPr id="393" name="Google Shape;393;p48"/>
          <p:cNvSpPr txBox="1"/>
          <p:nvPr/>
        </p:nvSpPr>
        <p:spPr>
          <a:xfrm>
            <a:off x="772950" y="2702425"/>
            <a:ext cx="7856400" cy="14958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.grid</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grid-column-gap</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10px</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grid-row-gap</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9885A"/>
                </a:solidFill>
                <a:latin typeface="Consolas"/>
                <a:ea typeface="Consolas"/>
                <a:cs typeface="Consolas"/>
                <a:sym typeface="Consolas"/>
              </a:rPr>
              <a:t>15px</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400"/>
              <a:buFont typeface="Arial"/>
              <a:buNone/>
            </a:pPr>
            <a:endParaRPr sz="1400" b="0" i="0" u="none" strike="noStrike" cap="none">
              <a:solidFill>
                <a:srgbClr val="800000"/>
              </a:solidFill>
              <a:latin typeface="Consolas"/>
              <a:ea typeface="Consolas"/>
              <a:cs typeface="Consolas"/>
              <a:sym typeface="Consolas"/>
            </a:endParaRPr>
          </a:p>
        </p:txBody>
      </p:sp>
      <p:pic>
        <p:nvPicPr>
          <p:cNvPr id="394" name="Google Shape;394;p48"/>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a:off x="483500" y="1390175"/>
            <a:ext cx="3924900" cy="3600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Flex-flow: </a:t>
            </a:r>
            <a:r>
              <a:rPr lang="es" sz="1300" b="0" i="0" u="none" strike="noStrike" cap="none">
                <a:solidFill>
                  <a:schemeClr val="dk1"/>
                </a:solidFill>
                <a:latin typeface="Helvetica Neue Light"/>
                <a:ea typeface="Helvetica Neue Light"/>
                <a:cs typeface="Helvetica Neue Light"/>
                <a:sym typeface="Helvetica Neue Light"/>
              </a:rPr>
              <a:t>Es la forma abreviada (shorthand) o rápida para las propiedades: flex-direction y flex-wrap. Se pone primero la propiedad de flex-direction, y luego la de flex-wrap.</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Justify-content: </a:t>
            </a:r>
            <a:r>
              <a:rPr lang="es" sz="1300" b="0" i="0" u="none" strike="noStrike" cap="none">
                <a:solidFill>
                  <a:schemeClr val="dk1"/>
                </a:solidFill>
                <a:latin typeface="Helvetica Neue Light"/>
                <a:ea typeface="Helvetica Neue Light"/>
                <a:cs typeface="Helvetica Neue Light"/>
                <a:sym typeface="Helvetica Neue Light"/>
              </a:rPr>
              <a:t>nos va a permitir alinear los elementos. Esto puede ser de forma vertical u horizontal, según lo especifiquemos con flex-direction. Nos va a ayudar a distribuir los flex items (hijos) en el contenedor (padre), cuando los ítems no utilicen todo el espacio disponible en su eje principal actual.</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Flex-start (justify-content):</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consiste en alinear los flex items (hijos) al lado izquierdo.</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Flex-end (justify-content):</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consiste en alinear los flex items (hijos) al lado derecho.</a:t>
            </a:r>
            <a:endParaRPr sz="1300" b="0" i="0" u="none" strike="noStrike" cap="none">
              <a:solidFill>
                <a:schemeClr val="dk1"/>
              </a:solidFill>
              <a:latin typeface="Helvetica Neue Light"/>
              <a:ea typeface="Helvetica Neue Light"/>
              <a:cs typeface="Helvetica Neue Light"/>
              <a:sym typeface="Helvetica Neue Light"/>
            </a:endParaRPr>
          </a:p>
        </p:txBody>
      </p:sp>
      <p:sp>
        <p:nvSpPr>
          <p:cNvPr id="92" name="Google Shape;92;p18"/>
          <p:cNvSpPr txBox="1"/>
          <p:nvPr/>
        </p:nvSpPr>
        <p:spPr>
          <a:xfrm>
            <a:off x="196487" y="129075"/>
            <a:ext cx="8423100" cy="9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s" sz="4500" b="0" i="1" u="none" strike="noStrike" cap="none">
                <a:solidFill>
                  <a:srgbClr val="000000"/>
                </a:solidFill>
                <a:latin typeface="Anton"/>
                <a:ea typeface="Anton"/>
                <a:cs typeface="Anton"/>
                <a:sym typeface="Anton"/>
              </a:rPr>
              <a:t>GLOSARIO:</a:t>
            </a:r>
            <a:endParaRPr sz="4500" b="0" i="1" u="none" strike="noStrike" cap="none">
              <a:solidFill>
                <a:srgbClr val="000000"/>
              </a:solidFill>
              <a:latin typeface="Anton"/>
              <a:ea typeface="Anton"/>
              <a:cs typeface="Anton"/>
              <a:sym typeface="Anton"/>
            </a:endParaRPr>
          </a:p>
          <a:p>
            <a:pPr marL="0" marR="0" lvl="0" indent="0" algn="l" rtl="0">
              <a:lnSpc>
                <a:spcPct val="100000"/>
              </a:lnSpc>
              <a:spcBef>
                <a:spcPts val="0"/>
              </a:spcBef>
              <a:spcAft>
                <a:spcPts val="0"/>
              </a:spcAft>
              <a:buClr>
                <a:srgbClr val="000000"/>
              </a:buClr>
              <a:buSzPts val="4500"/>
              <a:buFont typeface="Arial"/>
              <a:buNone/>
            </a:pPr>
            <a:r>
              <a:rPr lang="es" sz="2000" b="0" i="1" u="none" strike="noStrike" cap="none">
                <a:solidFill>
                  <a:srgbClr val="000000"/>
                </a:solidFill>
                <a:latin typeface="Anton"/>
                <a:ea typeface="Anton"/>
                <a:cs typeface="Anton"/>
                <a:sym typeface="Anton"/>
              </a:rPr>
              <a:t>Clase 5</a:t>
            </a:r>
            <a:endParaRPr sz="2000" b="0" i="1" u="none" strike="noStrike" cap="none">
              <a:solidFill>
                <a:srgbClr val="000000"/>
              </a:solidFill>
              <a:latin typeface="Anton"/>
              <a:ea typeface="Anton"/>
              <a:cs typeface="Anton"/>
              <a:sym typeface="Anton"/>
            </a:endParaRPr>
          </a:p>
        </p:txBody>
      </p:sp>
      <p:sp>
        <p:nvSpPr>
          <p:cNvPr id="94" name="Google Shape;94;p18"/>
          <p:cNvSpPr txBox="1"/>
          <p:nvPr/>
        </p:nvSpPr>
        <p:spPr>
          <a:xfrm>
            <a:off x="4750700" y="1390175"/>
            <a:ext cx="3924900" cy="3600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Center (justify-content):</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consiste en alinear los flex items (hijos) al centro.</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latin typeface="Helvetica Neue"/>
                <a:ea typeface="Helvetica Neue"/>
                <a:cs typeface="Helvetica Neue"/>
                <a:sym typeface="Helvetica Neue"/>
              </a:rPr>
              <a:t>S</a:t>
            </a:r>
            <a:r>
              <a:rPr lang="es" sz="1300" b="1" i="0" u="none" strike="noStrike" cap="none">
                <a:solidFill>
                  <a:schemeClr val="dk1"/>
                </a:solidFill>
                <a:highlight>
                  <a:srgbClr val="A6FFCA"/>
                </a:highlight>
                <a:latin typeface="Helvetica Neue"/>
                <a:ea typeface="Helvetica Neue"/>
                <a:cs typeface="Helvetica Neue"/>
                <a:sym typeface="Helvetica Neue"/>
              </a:rPr>
              <a:t>pace-between (justify-content):</a:t>
            </a:r>
            <a:r>
              <a:rPr lang="es" sz="1300" b="1" i="0" u="none" strike="noStrike" cap="none">
                <a:solidFill>
                  <a:schemeClr val="dk1"/>
                </a:solidFill>
                <a:latin typeface="Helvetica Neue"/>
                <a:ea typeface="Helvetica Neue"/>
                <a:cs typeface="Helvetica Neue"/>
                <a:sym typeface="Helvetica Neue"/>
              </a:rPr>
              <a:t> </a:t>
            </a:r>
            <a:r>
              <a:rPr lang="es" sz="1300" b="0" i="0" u="none" strike="noStrike" cap="none">
                <a:solidFill>
                  <a:schemeClr val="dk1"/>
                </a:solidFill>
                <a:latin typeface="Helvetica Neue Light"/>
                <a:ea typeface="Helvetica Neue Light"/>
                <a:cs typeface="Helvetica Neue Light"/>
                <a:sym typeface="Helvetica Neue Light"/>
              </a:rPr>
              <a:t>es hacer que los flex items (hijos) tomen la misma distancia o espaciado entre ellos dentro del contenedor flexible, quedando el primer y último elemento pegados con los bordes del contenedor en el eje principal.</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Space-around (justify-content):</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muestra los flex items (hijos) con el mismo espacio de separación entre sí. El espaciado entre los bordes lo toman del contenedor padre.</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Space-evenly:</a:t>
            </a:r>
            <a:r>
              <a:rPr lang="es" sz="1300" b="0" i="0" u="none" strike="noStrike" cap="none">
                <a:solidFill>
                  <a:schemeClr val="dk1"/>
                </a:solidFill>
                <a:latin typeface="Helvetica Neue Light"/>
                <a:ea typeface="Helvetica Neue Light"/>
                <a:cs typeface="Helvetica Neue Light"/>
                <a:sym typeface="Helvetica Neue Light"/>
              </a:rPr>
              <a:t> hace que el espacio entre los flex items (hijos) sea igual. No es lo mismo que space-around. </a:t>
            </a: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4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00" name="Google Shape;400;p49"/>
          <p:cNvSpPr txBox="1"/>
          <p:nvPr/>
        </p:nvSpPr>
        <p:spPr>
          <a:xfrm>
            <a:off x="-2310649" y="222285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ESPACIOS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401" name="Google Shape;401;p49"/>
          <p:cNvPicPr preferRelativeResize="0"/>
          <p:nvPr/>
        </p:nvPicPr>
        <p:blipFill rotWithShape="1">
          <a:blip r:embed="rId4">
            <a:alphaModFix/>
          </a:blip>
          <a:srcRect/>
          <a:stretch/>
        </p:blipFill>
        <p:spPr>
          <a:xfrm>
            <a:off x="3326073" y="141624"/>
            <a:ext cx="5606175" cy="4460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07" name="Google Shape;407;p50"/>
          <p:cNvSpPr txBox="1"/>
          <p:nvPr/>
        </p:nvSpPr>
        <p:spPr>
          <a:xfrm>
            <a:off x="629725" y="561275"/>
            <a:ext cx="7966200" cy="14595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endParaRPr sz="2000">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rgbClr val="000000"/>
              </a:buClr>
              <a:buSzPts val="2000"/>
              <a:buFont typeface="Arial"/>
              <a:buNone/>
            </a:pPr>
            <a:r>
              <a:rPr lang="es" sz="2000" b="0" i="0" u="none" strike="noStrike" cap="none">
                <a:solidFill>
                  <a:schemeClr val="dk1"/>
                </a:solidFill>
                <a:latin typeface="Helvetica Neue Light"/>
                <a:ea typeface="Helvetica Neue Light"/>
                <a:cs typeface="Helvetica Neue Light"/>
                <a:sym typeface="Helvetica Neue Light"/>
              </a:rPr>
              <a:t>En la propiedad </a:t>
            </a:r>
            <a:r>
              <a:rPr lang="es" sz="2000" b="1" i="0" u="none" strike="noStrike" cap="none">
                <a:solidFill>
                  <a:schemeClr val="dk1"/>
                </a:solidFill>
                <a:latin typeface="Helvetica Neue"/>
                <a:ea typeface="Helvetica Neue"/>
                <a:cs typeface="Helvetica Neue"/>
                <a:sym typeface="Helvetica Neue"/>
              </a:rPr>
              <a:t>grid-template-areas</a:t>
            </a:r>
            <a:r>
              <a:rPr lang="es" sz="2000" b="0" i="0" u="none" strike="noStrike" cap="none">
                <a:solidFill>
                  <a:schemeClr val="dk1"/>
                </a:solidFill>
                <a:latin typeface="Helvetica Neue Light"/>
                <a:ea typeface="Helvetica Neue Light"/>
                <a:cs typeface="Helvetica Neue Light"/>
                <a:sym typeface="Helvetica Neue Light"/>
              </a:rPr>
              <a:t> también es posible indicar una palabra clave especial:</a:t>
            </a:r>
            <a:endParaRPr sz="20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None/>
            </a:pPr>
            <a:endParaRPr sz="2000">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None/>
            </a:pPr>
            <a:r>
              <a:rPr lang="es" sz="2000">
                <a:solidFill>
                  <a:schemeClr val="dk1"/>
                </a:solidFill>
                <a:latin typeface="Helvetica Neue Light"/>
                <a:ea typeface="Helvetica Neue Light"/>
                <a:cs typeface="Helvetica Neue Light"/>
                <a:sym typeface="Helvetica Neue Light"/>
              </a:rPr>
              <a:t>👉 </a:t>
            </a:r>
            <a:r>
              <a:rPr lang="es" sz="2000" b="0" i="0" u="none" strike="noStrike" cap="none">
                <a:solidFill>
                  <a:schemeClr val="dk1"/>
                </a:solidFill>
                <a:latin typeface="Helvetica Neue Light"/>
                <a:ea typeface="Helvetica Neue Light"/>
                <a:cs typeface="Helvetica Neue Light"/>
                <a:sym typeface="Helvetica Neue Light"/>
              </a:rPr>
              <a:t>La palabra clave </a:t>
            </a:r>
            <a:r>
              <a:rPr lang="es" sz="2000" b="1" i="0" u="none" strike="noStrike" cap="none">
                <a:solidFill>
                  <a:schemeClr val="dk1"/>
                </a:solidFill>
                <a:latin typeface="Helvetica Neue"/>
                <a:ea typeface="Helvetica Neue"/>
                <a:cs typeface="Helvetica Neue"/>
                <a:sym typeface="Helvetica Neue"/>
              </a:rPr>
              <a:t>none</a:t>
            </a:r>
            <a:r>
              <a:rPr lang="es" sz="2000" b="0" i="0" u="none" strike="noStrike" cap="none">
                <a:solidFill>
                  <a:schemeClr val="dk1"/>
                </a:solidFill>
                <a:latin typeface="Helvetica Neue Light"/>
                <a:ea typeface="Helvetica Neue Light"/>
                <a:cs typeface="Helvetica Neue Light"/>
                <a:sym typeface="Helvetica Neue Light"/>
              </a:rPr>
              <a:t>: Indica que no se colocará ninguna celda en esta posición.</a:t>
            </a:r>
            <a:endParaRPr sz="20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None/>
            </a:pPr>
            <a:endParaRPr sz="2000">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None/>
            </a:pPr>
            <a:r>
              <a:rPr lang="es" sz="2000">
                <a:solidFill>
                  <a:schemeClr val="dk1"/>
                </a:solidFill>
                <a:latin typeface="Helvetica Neue Light"/>
                <a:ea typeface="Helvetica Neue Light"/>
                <a:cs typeface="Helvetica Neue Light"/>
                <a:sym typeface="Helvetica Neue Light"/>
              </a:rPr>
              <a:t>👉 </a:t>
            </a:r>
            <a:r>
              <a:rPr lang="es" sz="2000" b="0" i="0" u="none" strike="noStrike" cap="none">
                <a:solidFill>
                  <a:schemeClr val="dk1"/>
                </a:solidFill>
                <a:latin typeface="Helvetica Neue Light"/>
                <a:ea typeface="Helvetica Neue Light"/>
                <a:cs typeface="Helvetica Neue Light"/>
                <a:sym typeface="Helvetica Neue Light"/>
              </a:rPr>
              <a:t>Uno o más puntos </a:t>
            </a:r>
            <a:r>
              <a:rPr lang="es" sz="2000" b="1" i="0" u="none" strike="noStrike" cap="none">
                <a:solidFill>
                  <a:schemeClr val="dk1"/>
                </a:solidFill>
                <a:latin typeface="Helvetica Neue"/>
                <a:ea typeface="Helvetica Neue"/>
                <a:cs typeface="Helvetica Neue"/>
                <a:sym typeface="Helvetica Neue"/>
              </a:rPr>
              <a:t>(.)</a:t>
            </a:r>
            <a:r>
              <a:rPr lang="es" sz="2000" b="0" i="0" u="none" strike="noStrike" cap="none">
                <a:solidFill>
                  <a:schemeClr val="dk1"/>
                </a:solidFill>
                <a:latin typeface="Helvetica Neue Light"/>
                <a:ea typeface="Helvetica Neue Light"/>
                <a:cs typeface="Helvetica Neue Light"/>
                <a:sym typeface="Helvetica Neue Light"/>
              </a:rPr>
              <a:t>: Indica que se colocará una celda vacía en esta posición.</a:t>
            </a:r>
            <a:endParaRPr sz="20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13" name="Google Shape;413;p51"/>
          <p:cNvSpPr txBox="1"/>
          <p:nvPr/>
        </p:nvSpPr>
        <p:spPr>
          <a:xfrm>
            <a:off x="643801" y="2789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414" name="Google Shape;414;p51"/>
          <p:cNvPicPr preferRelativeResize="0"/>
          <p:nvPr/>
        </p:nvPicPr>
        <p:blipFill rotWithShape="1">
          <a:blip r:embed="rId4">
            <a:alphaModFix/>
          </a:blip>
          <a:srcRect/>
          <a:stretch/>
        </p:blipFill>
        <p:spPr>
          <a:xfrm>
            <a:off x="726059" y="1937500"/>
            <a:ext cx="5271640" cy="2668050"/>
          </a:xfrm>
          <a:prstGeom prst="rect">
            <a:avLst/>
          </a:prstGeom>
          <a:noFill/>
          <a:ln>
            <a:noFill/>
          </a:ln>
        </p:spPr>
      </p:pic>
      <p:sp>
        <p:nvSpPr>
          <p:cNvPr id="415" name="Google Shape;415;p51"/>
          <p:cNvSpPr txBox="1"/>
          <p:nvPr/>
        </p:nvSpPr>
        <p:spPr>
          <a:xfrm>
            <a:off x="578400" y="1059350"/>
            <a:ext cx="7987200" cy="697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 esta forma, se aproxima a lo que queremos... sólo nos falta darle unas decoraciones:</a:t>
            </a: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416" name="Google Shape;416;p51"/>
          <p:cNvPicPr preferRelativeResize="0"/>
          <p:nvPr/>
        </p:nvPicPr>
        <p:blipFill rotWithShape="1">
          <a:blip r:embed="rId5">
            <a:alphaModFix/>
          </a:blip>
          <a:srcRect/>
          <a:stretch/>
        </p:blipFill>
        <p:spPr>
          <a:xfrm>
            <a:off x="4391625" y="2054515"/>
            <a:ext cx="4362826" cy="2459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22" name="Google Shape;422;p52"/>
          <p:cNvSpPr txBox="1"/>
          <p:nvPr/>
        </p:nvSpPr>
        <p:spPr>
          <a:xfrm>
            <a:off x="2873551" y="262675"/>
            <a:ext cx="3310800" cy="69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GRID POR ÁREAS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23" name="Google Shape;423;p52"/>
          <p:cNvSpPr txBox="1"/>
          <p:nvPr/>
        </p:nvSpPr>
        <p:spPr>
          <a:xfrm>
            <a:off x="587200" y="3643300"/>
            <a:ext cx="3544200" cy="12348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.border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1px solid black</a:t>
            </a: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 background-color</a:t>
            </a: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0451A5"/>
                </a:solidFill>
                <a:latin typeface="Consolas"/>
                <a:ea typeface="Consolas"/>
                <a:cs typeface="Consolas"/>
                <a:sym typeface="Consolas"/>
              </a:rPr>
              <a:t>yellow</a:t>
            </a: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a:t>
            </a:r>
            <a:endParaRPr sz="1800" b="0" i="0" u="none" strike="noStrike" cap="none">
              <a:solidFill>
                <a:srgbClr val="000000"/>
              </a:solidFill>
              <a:latin typeface="Didact Gothic"/>
              <a:ea typeface="Didact Gothic"/>
              <a:cs typeface="Didact Gothic"/>
              <a:sym typeface="Didact Gothic"/>
            </a:endParaRPr>
          </a:p>
        </p:txBody>
      </p:sp>
      <p:sp>
        <p:nvSpPr>
          <p:cNvPr id="424" name="Google Shape;424;p52"/>
          <p:cNvSpPr txBox="1"/>
          <p:nvPr/>
        </p:nvSpPr>
        <p:spPr>
          <a:xfrm>
            <a:off x="4572000" y="960475"/>
            <a:ext cx="3899100" cy="3978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#grilla</a:t>
            </a:r>
            <a:r>
              <a:rPr lang="es" sz="1200" b="0" i="0" u="none" strike="noStrike" cap="none">
                <a:solidFill>
                  <a:schemeClr val="dk1"/>
                </a:solidFill>
                <a:latin typeface="Consolas"/>
                <a:ea typeface="Consolas"/>
                <a:cs typeface="Consolas"/>
                <a:sym typeface="Consolas"/>
              </a:rPr>
              <a:t> {</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display</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451A5"/>
                </a:solidFill>
                <a:latin typeface="Consolas"/>
                <a:ea typeface="Consolas"/>
                <a:cs typeface="Consolas"/>
                <a:sym typeface="Consolas"/>
              </a:rPr>
              <a:t>grid</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grid-template-areas</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header header"</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productos publicidad"</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servicios publicidad"</a:t>
            </a:r>
            <a:endParaRPr sz="1200" b="0" i="0" u="none" strike="noStrike" cap="none">
              <a:solidFill>
                <a:srgbClr val="A31515"/>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A31515"/>
                </a:solidFill>
                <a:latin typeface="Consolas"/>
                <a:ea typeface="Consolas"/>
                <a:cs typeface="Consolas"/>
                <a:sym typeface="Consolas"/>
              </a:rPr>
              <a:t>"nav footer footer"</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grid-template-rows</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100px</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1fr</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1fr</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75px</a:t>
            </a:r>
            <a:r>
              <a:rPr lang="es" sz="1200" b="0" i="0" u="none" strike="noStrike" cap="none">
                <a:solidFill>
                  <a:schemeClr val="dk1"/>
                </a:solidFill>
                <a:latin typeface="Consolas"/>
                <a:ea typeface="Consolas"/>
                <a:cs typeface="Consolas"/>
                <a:sym typeface="Consolas"/>
              </a:rPr>
              <a:t>; </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grid-template-columns</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20%</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451A5"/>
                </a:solidFill>
                <a:latin typeface="Consolas"/>
                <a:ea typeface="Consolas"/>
                <a:cs typeface="Consolas"/>
                <a:sym typeface="Consolas"/>
              </a:rPr>
              <a:t>auto</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15%</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  grid-row-gap:</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10px</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grid-column-gap:</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10px</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height:</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100vh</a:t>
            </a:r>
            <a:r>
              <a:rPr lang="es" sz="1200" b="0" i="0" u="none" strike="noStrike" cap="none">
                <a:solidFill>
                  <a:schemeClr val="dk1"/>
                </a:solidFill>
                <a:latin typeface="Consolas"/>
                <a:ea typeface="Consolas"/>
                <a:cs typeface="Consolas"/>
                <a:sym typeface="Consolas"/>
              </a:rPr>
              <a:t>;</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margin:</a:t>
            </a:r>
            <a:r>
              <a:rPr lang="es" sz="1200" b="0" i="0" u="none" strike="noStrike" cap="none">
                <a:solidFill>
                  <a:schemeClr val="dk1"/>
                </a:solidFill>
                <a:latin typeface="Consolas"/>
                <a:ea typeface="Consolas"/>
                <a:cs typeface="Consolas"/>
                <a:sym typeface="Consolas"/>
              </a:rPr>
              <a:t> </a:t>
            </a:r>
            <a:r>
              <a:rPr lang="es" sz="1200" b="0" i="0" u="none" strike="noStrike" cap="none">
                <a:solidFill>
                  <a:srgbClr val="09885A"/>
                </a:solidFill>
                <a:latin typeface="Consolas"/>
                <a:ea typeface="Consolas"/>
                <a:cs typeface="Consolas"/>
                <a:sym typeface="Consolas"/>
              </a:rPr>
              <a:t>0</a:t>
            </a:r>
            <a:r>
              <a:rPr lang="es" sz="1200" b="0" i="0" u="none" strike="noStrike" cap="none">
                <a:solidFill>
                  <a:schemeClr val="dk1"/>
                </a:solidFill>
                <a:latin typeface="Consolas"/>
                <a:ea typeface="Consolas"/>
                <a:cs typeface="Consolas"/>
                <a:sym typeface="Consolas"/>
              </a:rPr>
              <a:t>;	 </a:t>
            </a:r>
            <a:endParaRPr sz="12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200"/>
              <a:buFont typeface="Arial"/>
              <a:buNone/>
            </a:pP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200"/>
              <a:buFont typeface="Arial"/>
              <a:buNone/>
            </a:pPr>
            <a:endParaRPr sz="1200" b="0" i="0" u="none" strike="noStrike" cap="none">
              <a:solidFill>
                <a:srgbClr val="800000"/>
              </a:solidFill>
              <a:latin typeface="Consolas"/>
              <a:ea typeface="Consolas"/>
              <a:cs typeface="Consolas"/>
              <a:sym typeface="Consolas"/>
            </a:endParaRPr>
          </a:p>
        </p:txBody>
      </p:sp>
      <p:sp>
        <p:nvSpPr>
          <p:cNvPr id="425" name="Google Shape;425;p52"/>
          <p:cNvSpPr txBox="1"/>
          <p:nvPr/>
        </p:nvSpPr>
        <p:spPr>
          <a:xfrm>
            <a:off x="632225" y="1030050"/>
            <a:ext cx="3597000" cy="269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800">
                <a:solidFill>
                  <a:schemeClr val="dk1"/>
                </a:solidFill>
                <a:latin typeface="Helvetica Neue Light"/>
                <a:ea typeface="Helvetica Neue Light"/>
                <a:cs typeface="Helvetica Neue Light"/>
                <a:sym typeface="Helvetica Neue Light"/>
              </a:rPr>
              <a:t>Llevemos a práctica , agregando más estilos al padre (el contenedor) y verificando que tiene las propiedades </a:t>
            </a:r>
            <a:r>
              <a:rPr lang="es" sz="1800" i="1">
                <a:solidFill>
                  <a:schemeClr val="dk1"/>
                </a:solidFill>
                <a:highlight>
                  <a:srgbClr val="E0FF00"/>
                </a:highlight>
                <a:latin typeface="Helvetica Neue Light"/>
                <a:ea typeface="Helvetica Neue Light"/>
                <a:cs typeface="Helvetica Neue Light"/>
                <a:sym typeface="Helvetica Neue Light"/>
              </a:rPr>
              <a:t>grid-row-gap</a:t>
            </a:r>
            <a:r>
              <a:rPr lang="es" sz="1800">
                <a:solidFill>
                  <a:schemeClr val="dk1"/>
                </a:solidFill>
                <a:highlight>
                  <a:srgbClr val="E0FF00"/>
                </a:highlight>
                <a:latin typeface="Helvetica Neue Light"/>
                <a:ea typeface="Helvetica Neue Light"/>
                <a:cs typeface="Helvetica Neue Light"/>
                <a:sym typeface="Helvetica Neue Light"/>
              </a:rPr>
              <a:t> </a:t>
            </a:r>
            <a:r>
              <a:rPr lang="es" sz="1800">
                <a:solidFill>
                  <a:schemeClr val="dk1"/>
                </a:solidFill>
                <a:latin typeface="Helvetica Neue Light"/>
                <a:ea typeface="Helvetica Neue Light"/>
                <a:cs typeface="Helvetica Neue Light"/>
                <a:sym typeface="Helvetica Neue Light"/>
              </a:rPr>
              <a:t>y </a:t>
            </a:r>
            <a:r>
              <a:rPr lang="es" sz="1800" i="1">
                <a:solidFill>
                  <a:schemeClr val="dk1"/>
                </a:solidFill>
                <a:highlight>
                  <a:srgbClr val="E0FF00"/>
                </a:highlight>
                <a:latin typeface="Helvetica Neue Light"/>
                <a:ea typeface="Helvetica Neue Light"/>
                <a:cs typeface="Helvetica Neue Light"/>
                <a:sym typeface="Helvetica Neue Light"/>
              </a:rPr>
              <a:t>grid-column-gap</a:t>
            </a:r>
            <a:r>
              <a:rPr lang="es" sz="1800" i="1">
                <a:solidFill>
                  <a:schemeClr val="dk1"/>
                </a:solidFill>
                <a:latin typeface="Helvetica Neue Light"/>
                <a:ea typeface="Helvetica Neue Light"/>
                <a:cs typeface="Helvetica Neue Light"/>
                <a:sym typeface="Helvetica Neue Light"/>
              </a:rPr>
              <a:t>,</a:t>
            </a:r>
            <a:r>
              <a:rPr lang="es" sz="1800">
                <a:solidFill>
                  <a:schemeClr val="dk1"/>
                </a:solidFill>
                <a:latin typeface="Helvetica Neue Light"/>
                <a:ea typeface="Helvetica Neue Light"/>
                <a:cs typeface="Helvetica Neue Light"/>
                <a:sym typeface="Helvetica Neue Light"/>
              </a:rPr>
              <a:t> para hacer separaciones entre las columnas o filas, según el caso.</a:t>
            </a:r>
            <a:endParaRPr/>
          </a:p>
        </p:txBody>
      </p:sp>
      <p:pic>
        <p:nvPicPr>
          <p:cNvPr id="426" name="Google Shape;426;p52"/>
          <p:cNvPicPr preferRelativeResize="0"/>
          <p:nvPr/>
        </p:nvPicPr>
        <p:blipFill rotWithShape="1">
          <a:blip r:embed="rId3">
            <a:alphaModFix/>
          </a:blip>
          <a:srcRect/>
          <a:stretch/>
        </p:blipFill>
        <p:spPr>
          <a:xfrm>
            <a:off x="7567925" y="4659626"/>
            <a:ext cx="1186526" cy="330675"/>
          </a:xfrm>
          <a:prstGeom prst="rect">
            <a:avLst/>
          </a:prstGeom>
          <a:noFill/>
          <a:ln>
            <a:noFill/>
          </a:ln>
        </p:spPr>
      </p:pic>
      <p:pic>
        <p:nvPicPr>
          <p:cNvPr id="427" name="Google Shape;427;p52"/>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33" name="Google Shape;433;p53"/>
          <p:cNvSpPr txBox="1"/>
          <p:nvPr/>
        </p:nvSpPr>
        <p:spPr>
          <a:xfrm>
            <a:off x="643800" y="3190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POSICIÓN DE HIJOS (DESDE EL PADRE)</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34" name="Google Shape;434;p53"/>
          <p:cNvSpPr txBox="1"/>
          <p:nvPr/>
        </p:nvSpPr>
        <p:spPr>
          <a:xfrm>
            <a:off x="643800" y="1176575"/>
            <a:ext cx="7856400" cy="13953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Existen propiedades que se pueden utilizar para colocar los ítems dentro de la cuadrícula. Es posible distribuir los elementos de una forma muy sencilla y cómoda: </a:t>
            </a:r>
            <a:r>
              <a:rPr lang="es" sz="1800" b="1" i="1" u="none" strike="noStrike" cap="none">
                <a:solidFill>
                  <a:schemeClr val="dk1"/>
                </a:solidFill>
                <a:latin typeface="Helvetica Neue"/>
                <a:ea typeface="Helvetica Neue"/>
                <a:cs typeface="Helvetica Neue"/>
                <a:sym typeface="Helvetica Neue"/>
              </a:rPr>
              <a:t>justify-items</a:t>
            </a:r>
            <a:r>
              <a:rPr lang="es" sz="1800" b="0" i="0" u="none" strike="noStrike" cap="none">
                <a:solidFill>
                  <a:schemeClr val="dk1"/>
                </a:solidFill>
                <a:latin typeface="Helvetica Neue Light"/>
                <a:ea typeface="Helvetica Neue Light"/>
                <a:cs typeface="Helvetica Neue Light"/>
                <a:sym typeface="Helvetica Neue Light"/>
              </a:rPr>
              <a:t> y </a:t>
            </a:r>
            <a:r>
              <a:rPr lang="es" sz="1800" b="1" i="1" u="none" strike="noStrike" cap="none">
                <a:solidFill>
                  <a:schemeClr val="dk1"/>
                </a:solidFill>
                <a:latin typeface="Helvetica Neue"/>
                <a:ea typeface="Helvetica Neue"/>
                <a:cs typeface="Helvetica Neue"/>
                <a:sym typeface="Helvetica Neue"/>
              </a:rPr>
              <a:t>align-items</a:t>
            </a:r>
            <a:r>
              <a:rPr lang="es" sz="1800" b="0" i="0" u="none" strike="noStrike" cap="none">
                <a:solidFill>
                  <a:schemeClr val="dk1"/>
                </a:solidFill>
                <a:latin typeface="Helvetica Neue Light"/>
                <a:ea typeface="Helvetica Neue Light"/>
                <a:cs typeface="Helvetica Neue Light"/>
                <a:sym typeface="Helvetica Neue Light"/>
              </a:rPr>
              <a:t>, que ya conocemos del módulo CSS Flexbox: </a:t>
            </a:r>
            <a:endParaRPr sz="1800" b="0" i="0" u="none" strike="noStrike" cap="none">
              <a:solidFill>
                <a:schemeClr val="dk1"/>
              </a:solidFill>
              <a:latin typeface="Helvetica Neue Light"/>
              <a:ea typeface="Helvetica Neue Light"/>
              <a:cs typeface="Helvetica Neue Light"/>
              <a:sym typeface="Helvetica Neue Light"/>
            </a:endParaRPr>
          </a:p>
        </p:txBody>
      </p:sp>
      <p:graphicFrame>
        <p:nvGraphicFramePr>
          <p:cNvPr id="435" name="Google Shape;435;p53"/>
          <p:cNvGraphicFramePr/>
          <p:nvPr/>
        </p:nvGraphicFramePr>
        <p:xfrm>
          <a:off x="739113" y="2747850"/>
          <a:ext cx="7665775" cy="1836410"/>
        </p:xfrm>
        <a:graphic>
          <a:graphicData uri="http://schemas.openxmlformats.org/drawingml/2006/table">
            <a:tbl>
              <a:tblPr>
                <a:noFill/>
                <a:tableStyleId>{4F74A6EC-9C48-4825-9D6E-4F6F2AC1AB56}</a:tableStyleId>
              </a:tblPr>
              <a:tblGrid>
                <a:gridCol w="1250000"/>
                <a:gridCol w="2678550"/>
                <a:gridCol w="3737225"/>
              </a:tblGrid>
              <a:tr h="607050">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Propiedad</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Valores</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Descripción</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r>
              <a:tr h="614675">
                <a:tc>
                  <a:txBody>
                    <a:bodyPr/>
                    <a:lstStyle/>
                    <a:p>
                      <a:pPr marL="0" marR="0" lvl="0" indent="0" algn="ctr" rtl="0">
                        <a:lnSpc>
                          <a:spcPct val="100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justify-items</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start | end | center | stretch</a:t>
                      </a:r>
                      <a:endParaRPr sz="1600"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Distribuye los elementos en el eje </a:t>
                      </a:r>
                      <a:r>
                        <a:rPr lang="es" sz="1600" u="none" strike="noStrike" cap="none">
                          <a:highlight>
                            <a:srgbClr val="E0FF00"/>
                          </a:highlight>
                          <a:latin typeface="Helvetica Neue Light"/>
                          <a:ea typeface="Helvetica Neue Light"/>
                          <a:cs typeface="Helvetica Neue Light"/>
                          <a:sym typeface="Helvetica Neue Light"/>
                        </a:rPr>
                        <a:t>horizontal</a:t>
                      </a:r>
                      <a:r>
                        <a:rPr lang="es" sz="1600" u="none" strike="noStrike" cap="none">
                          <a:latin typeface="Helvetica Neue Light"/>
                          <a:ea typeface="Helvetica Neue Light"/>
                          <a:cs typeface="Helvetica Neue Light"/>
                          <a:sym typeface="Helvetica Neue Light"/>
                        </a:rPr>
                        <a:t>.</a:t>
                      </a:r>
                      <a:endParaRPr sz="1600" u="none" strike="noStrike" cap="none">
                        <a:latin typeface="Helvetica Neue Light"/>
                        <a:ea typeface="Helvetica Neue Light"/>
                        <a:cs typeface="Helvetica Neue Light"/>
                        <a:sym typeface="Helvetica Neue Light"/>
                      </a:endParaRPr>
                    </a:p>
                  </a:txBody>
                  <a:tcPr marL="63500" marR="63500" marT="63500" marB="63500"/>
                </a:tc>
              </a:tr>
              <a:tr h="614675">
                <a:tc>
                  <a:txBody>
                    <a:bodyPr/>
                    <a:lstStyle/>
                    <a:p>
                      <a:pPr marL="0" marR="0" lvl="0" indent="0" algn="ctr" rtl="0">
                        <a:lnSpc>
                          <a:spcPct val="100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align-items</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start | end | center | stretch</a:t>
                      </a:r>
                      <a:endParaRPr sz="1600"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Distribuye los elementos en el eje </a:t>
                      </a:r>
                      <a:r>
                        <a:rPr lang="es" sz="1600" u="none" strike="noStrike" cap="none">
                          <a:highlight>
                            <a:srgbClr val="E0FF00"/>
                          </a:highlight>
                          <a:latin typeface="Helvetica Neue Light"/>
                          <a:ea typeface="Helvetica Neue Light"/>
                          <a:cs typeface="Helvetica Neue Light"/>
                          <a:sym typeface="Helvetica Neue Light"/>
                        </a:rPr>
                        <a:t>vertical</a:t>
                      </a:r>
                      <a:r>
                        <a:rPr lang="es" sz="1600" u="none" strike="noStrike" cap="none">
                          <a:latin typeface="Helvetica Neue Light"/>
                          <a:ea typeface="Helvetica Neue Light"/>
                          <a:cs typeface="Helvetica Neue Light"/>
                          <a:sym typeface="Helvetica Neue Light"/>
                        </a:rPr>
                        <a:t>.</a:t>
                      </a:r>
                      <a:endParaRPr sz="1600" u="none" strike="noStrike" cap="none">
                        <a:latin typeface="Helvetica Neue Light"/>
                        <a:ea typeface="Helvetica Neue Light"/>
                        <a:cs typeface="Helvetica Neue Light"/>
                        <a:sym typeface="Helvetica Neue Light"/>
                      </a:endParaRPr>
                    </a:p>
                  </a:txBody>
                  <a:tcPr marL="63500" marR="63500" marT="63500" marB="6350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5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41" name="Google Shape;441;p54"/>
          <p:cNvSpPr txBox="1"/>
          <p:nvPr/>
        </p:nvSpPr>
        <p:spPr>
          <a:xfrm>
            <a:off x="643800" y="2351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Y ALIGN-ITEMS</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42" name="Google Shape;442;p54"/>
          <p:cNvSpPr txBox="1"/>
          <p:nvPr/>
        </p:nvSpPr>
        <p:spPr>
          <a:xfrm>
            <a:off x="593975" y="1129525"/>
            <a:ext cx="8028300" cy="727800"/>
          </a:xfrm>
          <a:prstGeom prst="rect">
            <a:avLst/>
          </a:prstGeom>
          <a:solidFill>
            <a:srgbClr val="A6FFC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s" sz="1800" b="0" i="0" u="none" strike="noStrike" cap="none">
                <a:solidFill>
                  <a:srgbClr val="000000"/>
                </a:solidFill>
                <a:latin typeface="Helvetica Neue Light"/>
                <a:ea typeface="Helvetica Neue Light"/>
                <a:cs typeface="Helvetica Neue Light"/>
                <a:sym typeface="Helvetica Neue Light"/>
              </a:rPr>
              <a:t>La grilla está, pero las celdas “se achican”, se ajusta. Estas propiedades trabajan sobre la celda:</a:t>
            </a: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443" name="Google Shape;443;p54"/>
          <p:cNvPicPr preferRelativeResize="0"/>
          <p:nvPr/>
        </p:nvPicPr>
        <p:blipFill rotWithShape="1">
          <a:blip r:embed="rId4">
            <a:alphaModFix/>
          </a:blip>
          <a:srcRect/>
          <a:stretch/>
        </p:blipFill>
        <p:spPr>
          <a:xfrm>
            <a:off x="2097654" y="2157050"/>
            <a:ext cx="5020951" cy="23330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5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49" name="Google Shape;449;p55"/>
          <p:cNvSpPr txBox="1"/>
          <p:nvPr/>
        </p:nvSpPr>
        <p:spPr>
          <a:xfrm>
            <a:off x="643800" y="2595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Y ALIGN-ITEMS</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50" name="Google Shape;450;p55"/>
          <p:cNvSpPr txBox="1"/>
          <p:nvPr/>
        </p:nvSpPr>
        <p:spPr>
          <a:xfrm>
            <a:off x="2487150" y="1829825"/>
            <a:ext cx="3930600" cy="2159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class</a:t>
            </a:r>
            <a:r>
              <a:rPr lang="es" sz="1400" b="0" i="0" u="none" strike="noStrike" cap="none">
                <a:solidFill>
                  <a:schemeClr val="dk1"/>
                </a:solidFill>
                <a:latin typeface="Consolas"/>
                <a:ea typeface="Consolas"/>
                <a:cs typeface="Consolas"/>
                <a:sym typeface="Consolas"/>
              </a:rPr>
              <a:t>=</a:t>
            </a:r>
            <a:r>
              <a:rPr lang="es" sz="1400" b="0" i="0" u="none" strike="noStrike" cap="none">
                <a:solidFill>
                  <a:srgbClr val="0000FF"/>
                </a:solidFill>
                <a:latin typeface="Consolas"/>
                <a:ea typeface="Consolas"/>
                <a:cs typeface="Consolas"/>
                <a:sym typeface="Consolas"/>
              </a:rPr>
              <a:t>"grid"</a:t>
            </a:r>
            <a:r>
              <a:rPr lang="es" sz="1400" b="0" i="0" u="none" strike="noStrike" cap="none">
                <a:solidFill>
                  <a:srgbClr val="800000"/>
                </a:solidFill>
                <a:latin typeface="Consolas"/>
                <a:ea typeface="Consolas"/>
                <a:cs typeface="Consolas"/>
                <a:sym typeface="Consolas"/>
              </a:rPr>
              <a:t>&gt;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1</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2</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3</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800000"/>
                </a:solidFill>
                <a:latin typeface="Consolas"/>
                <a:ea typeface="Consolas"/>
                <a:cs typeface="Consolas"/>
                <a:sym typeface="Consolas"/>
              </a:rPr>
              <a:t>&lt;div&gt;</a:t>
            </a:r>
            <a:r>
              <a:rPr lang="es" sz="1400" b="0" i="0" u="none" strike="noStrike" cap="none">
                <a:solidFill>
                  <a:schemeClr val="dk1"/>
                </a:solidFill>
                <a:latin typeface="Consolas"/>
                <a:ea typeface="Consolas"/>
                <a:cs typeface="Consolas"/>
                <a:sym typeface="Consolas"/>
              </a:rPr>
              <a:t>Item 4</a:t>
            </a:r>
            <a:r>
              <a:rPr lang="es" sz="1400" b="0" i="0" u="none" strike="noStrike" cap="none">
                <a:solidFill>
                  <a:srgbClr val="800000"/>
                </a:solidFill>
                <a:latin typeface="Consolas"/>
                <a:ea typeface="Consolas"/>
                <a:cs typeface="Consolas"/>
                <a:sym typeface="Consolas"/>
              </a:rPr>
              <a:t>&lt;/div&gt;</a:t>
            </a:r>
            <a:endParaRPr sz="14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&lt;/section&gt;</a:t>
            </a:r>
            <a:endParaRPr sz="1400" b="0" i="0" u="none" strike="noStrike" cap="none">
              <a:solidFill>
                <a:srgbClr val="800000"/>
              </a:solidFill>
              <a:latin typeface="Consolas"/>
              <a:ea typeface="Consolas"/>
              <a:cs typeface="Consolas"/>
              <a:sym typeface="Consolas"/>
            </a:endParaRPr>
          </a:p>
          <a:p>
            <a:pPr marL="0" marR="0" lvl="0" indent="0" algn="just" rtl="0">
              <a:lnSpc>
                <a:spcPct val="135714"/>
              </a:lnSpc>
              <a:spcBef>
                <a:spcPts val="0"/>
              </a:spcBef>
              <a:spcAft>
                <a:spcPts val="0"/>
              </a:spcAft>
              <a:buClr>
                <a:srgbClr val="000000"/>
              </a:buClr>
              <a:buSzPts val="1400"/>
              <a:buFont typeface="Arial"/>
              <a:buNone/>
            </a:pPr>
            <a:endParaRPr sz="1400" b="0" i="0" u="none" strike="noStrike" cap="none">
              <a:solidFill>
                <a:srgbClr val="800000"/>
              </a:solidFill>
              <a:latin typeface="Consolas"/>
              <a:ea typeface="Consolas"/>
              <a:cs typeface="Consolas"/>
              <a:sym typeface="Consolas"/>
            </a:endParaRPr>
          </a:p>
        </p:txBody>
      </p:sp>
      <p:sp>
        <p:nvSpPr>
          <p:cNvPr id="451" name="Google Shape;451;p55"/>
          <p:cNvSpPr txBox="1"/>
          <p:nvPr/>
        </p:nvSpPr>
        <p:spPr>
          <a:xfrm>
            <a:off x="3599250" y="1378200"/>
            <a:ext cx="1945500" cy="33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a:ea typeface="Helvetica Neue"/>
                <a:cs typeface="Helvetica Neue"/>
                <a:sym typeface="Helvetica Neue"/>
              </a:rPr>
              <a:t>HTML  a usar:</a:t>
            </a:r>
            <a:endParaRPr sz="1800" b="0" i="0" u="none" strike="noStrike" cap="none">
              <a:solidFill>
                <a:srgbClr val="000000"/>
              </a:solidFill>
              <a:latin typeface="Helvetica Neue"/>
              <a:ea typeface="Helvetica Neue"/>
              <a:cs typeface="Helvetica Neue"/>
              <a:sym typeface="Helvetica Neue"/>
            </a:endParaRPr>
          </a:p>
        </p:txBody>
      </p:sp>
      <p:pic>
        <p:nvPicPr>
          <p:cNvPr id="452" name="Google Shape;452;p55"/>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5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58" name="Google Shape;458;p56"/>
          <p:cNvSpPr txBox="1"/>
          <p:nvPr/>
        </p:nvSpPr>
        <p:spPr>
          <a:xfrm>
            <a:off x="643801" y="5222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Y ALIGN-ITEMS</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0"/>
              </a:spcAft>
              <a:buClr>
                <a:schemeClr val="dk1"/>
              </a:buClr>
              <a:buSzPts val="1100"/>
              <a:buFont typeface="Arial"/>
              <a:buNone/>
            </a:pP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59" name="Google Shape;459;p56"/>
          <p:cNvSpPr txBox="1"/>
          <p:nvPr/>
        </p:nvSpPr>
        <p:spPr>
          <a:xfrm>
            <a:off x="481125" y="1434025"/>
            <a:ext cx="3899100" cy="34338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#padre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justify-items: </a:t>
            </a:r>
            <a:r>
              <a:rPr lang="es" sz="1200" b="0" i="0" u="none" strike="noStrike" cap="none">
                <a:solidFill>
                  <a:srgbClr val="800000"/>
                </a:solidFill>
                <a:latin typeface="Consolas"/>
                <a:ea typeface="Consolas"/>
                <a:cs typeface="Consolas"/>
                <a:sym typeface="Consolas"/>
              </a:rPr>
              <a:t>stretch; /* start | end | center | stretch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align-items: </a:t>
            </a:r>
            <a:r>
              <a:rPr lang="es" sz="1200" b="0" i="0" u="none" strike="noStrike" cap="none">
                <a:solidFill>
                  <a:srgbClr val="800000"/>
                </a:solidFill>
                <a:latin typeface="Consolas"/>
                <a:ea typeface="Consolas"/>
                <a:cs typeface="Consolas"/>
                <a:sym typeface="Consolas"/>
              </a:rPr>
              <a:t>stretch; /* start | end | center | stretch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display:</a:t>
            </a:r>
            <a:r>
              <a:rPr lang="es" sz="1200" b="0" i="0" u="none" strike="noStrike" cap="none">
                <a:solidFill>
                  <a:srgbClr val="800000"/>
                </a:solidFill>
                <a:latin typeface="Consolas"/>
                <a:ea typeface="Consolas"/>
                <a:cs typeface="Consolas"/>
                <a:sym typeface="Consolas"/>
              </a:rPr>
              <a:t> grid;</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width</a:t>
            </a:r>
            <a:r>
              <a:rPr lang="es" sz="1200" b="0" i="0" u="none" strike="noStrike" cap="none">
                <a:solidFill>
                  <a:srgbClr val="800000"/>
                </a:solidFill>
                <a:latin typeface="Consolas"/>
                <a:ea typeface="Consolas"/>
                <a:cs typeface="Consolas"/>
                <a:sym typeface="Consolas"/>
              </a:rPr>
              <a:t>: 95%;</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grid-template-columns</a:t>
            </a:r>
            <a:r>
              <a:rPr lang="es" sz="1200" b="0" i="0" u="none" strike="noStrike" cap="none">
                <a:solidFill>
                  <a:srgbClr val="800000"/>
                </a:solidFill>
                <a:latin typeface="Consolas"/>
                <a:ea typeface="Consolas"/>
                <a:cs typeface="Consolas"/>
                <a:sym typeface="Consolas"/>
              </a:rPr>
              <a:t>: auto auto;</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grid-column-gap</a:t>
            </a:r>
            <a:r>
              <a:rPr lang="es" sz="1200" b="0" i="0" u="none" strike="noStrike" cap="none">
                <a:solidFill>
                  <a:srgbClr val="800000"/>
                </a:solidFill>
                <a:latin typeface="Consolas"/>
                <a:ea typeface="Consolas"/>
                <a:cs typeface="Consolas"/>
                <a:sym typeface="Consolas"/>
              </a:rPr>
              <a:t>: 10px;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grid-template-rows</a:t>
            </a:r>
            <a:r>
              <a:rPr lang="es" sz="1200" b="0" i="0" u="none" strike="noStrike" cap="none">
                <a:solidFill>
                  <a:srgbClr val="800000"/>
                </a:solidFill>
                <a:latin typeface="Consolas"/>
                <a:ea typeface="Consolas"/>
                <a:cs typeface="Consolas"/>
                <a:sym typeface="Consolas"/>
              </a:rPr>
              <a:t>: 100px 100px;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grid-row-gap</a:t>
            </a:r>
            <a:r>
              <a:rPr lang="es" sz="1200" b="0" i="0" u="none" strike="noStrike" cap="none">
                <a:solidFill>
                  <a:srgbClr val="800000"/>
                </a:solidFill>
                <a:latin typeface="Consolas"/>
                <a:ea typeface="Consolas"/>
                <a:cs typeface="Consolas"/>
                <a:sym typeface="Consolas"/>
              </a:rPr>
              <a:t>: 10px;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just" rtl="0">
              <a:lnSpc>
                <a:spcPct val="125000"/>
              </a:lnSpc>
              <a:spcBef>
                <a:spcPts val="0"/>
              </a:spcBef>
              <a:spcAft>
                <a:spcPts val="0"/>
              </a:spcAft>
              <a:buClr>
                <a:srgbClr val="000000"/>
              </a:buClr>
              <a:buSzPts val="1200"/>
              <a:buFont typeface="Arial"/>
              <a:buNone/>
            </a:pPr>
            <a:endParaRPr sz="1200" b="0" i="0" u="none" strike="noStrike" cap="none">
              <a:solidFill>
                <a:srgbClr val="800000"/>
              </a:solidFill>
              <a:latin typeface="Consolas"/>
              <a:ea typeface="Consolas"/>
              <a:cs typeface="Consolas"/>
              <a:sym typeface="Consolas"/>
            </a:endParaRPr>
          </a:p>
        </p:txBody>
      </p:sp>
      <p:sp>
        <p:nvSpPr>
          <p:cNvPr id="460" name="Google Shape;460;p56"/>
          <p:cNvSpPr txBox="1"/>
          <p:nvPr/>
        </p:nvSpPr>
        <p:spPr>
          <a:xfrm>
            <a:off x="4764850" y="1434025"/>
            <a:ext cx="3899100" cy="19848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#padre div {</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border</a:t>
            </a:r>
            <a:r>
              <a:rPr lang="es" sz="1200" b="0" i="0" u="none" strike="noStrike" cap="none">
                <a:solidFill>
                  <a:srgbClr val="800000"/>
                </a:solidFill>
                <a:latin typeface="Consolas"/>
                <a:ea typeface="Consolas"/>
                <a:cs typeface="Consolas"/>
                <a:sym typeface="Consolas"/>
              </a:rPr>
              <a:t>: solid 1px;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font-size</a:t>
            </a:r>
            <a:r>
              <a:rPr lang="es" sz="1200" b="0" i="0" u="none" strike="noStrike" cap="none">
                <a:solidFill>
                  <a:srgbClr val="800000"/>
                </a:solidFill>
                <a:latin typeface="Consolas"/>
                <a:ea typeface="Consolas"/>
                <a:cs typeface="Consolas"/>
                <a:sym typeface="Consolas"/>
              </a:rPr>
              <a:t>: 21px;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padding</a:t>
            </a:r>
            <a:r>
              <a:rPr lang="es" sz="1200" b="0" i="0" u="none" strike="noStrike" cap="none">
                <a:solidFill>
                  <a:srgbClr val="800000"/>
                </a:solidFill>
                <a:latin typeface="Consolas"/>
                <a:ea typeface="Consolas"/>
                <a:cs typeface="Consolas"/>
                <a:sym typeface="Consolas"/>
              </a:rPr>
              <a:t>: 5px;</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  </a:t>
            </a:r>
            <a:r>
              <a:rPr lang="es" sz="1200" b="0" i="0" u="none" strike="noStrike" cap="none">
                <a:solidFill>
                  <a:srgbClr val="FF0000"/>
                </a:solidFill>
                <a:latin typeface="Consolas"/>
                <a:ea typeface="Consolas"/>
                <a:cs typeface="Consolas"/>
                <a:sym typeface="Consolas"/>
              </a:rPr>
              <a:t>background-color</a:t>
            </a:r>
            <a:r>
              <a:rPr lang="es" sz="1200" b="0" i="0" u="none" strike="noStrike" cap="none">
                <a:solidFill>
                  <a:srgbClr val="800000"/>
                </a:solidFill>
                <a:latin typeface="Consolas"/>
                <a:ea typeface="Consolas"/>
                <a:cs typeface="Consolas"/>
                <a:sym typeface="Consolas"/>
              </a:rPr>
              <a:t>: yellow;</a:t>
            </a:r>
            <a:endParaRPr sz="1200" b="0" i="0" u="none" strike="noStrike" cap="none">
              <a:solidFill>
                <a:srgbClr val="800000"/>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200" b="0" i="0" u="none" strike="noStrike" cap="none">
                <a:solidFill>
                  <a:srgbClr val="800000"/>
                </a:solidFill>
                <a:latin typeface="Consolas"/>
                <a:ea typeface="Consolas"/>
                <a:cs typeface="Consolas"/>
                <a:sym typeface="Consolas"/>
              </a:rPr>
              <a:t>}</a:t>
            </a:r>
            <a:endParaRPr sz="1200" b="0" i="0" u="none" strike="noStrike" cap="none">
              <a:solidFill>
                <a:srgbClr val="8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800000"/>
              </a:solidFill>
              <a:latin typeface="Consolas"/>
              <a:ea typeface="Consolas"/>
              <a:cs typeface="Consolas"/>
              <a:sym typeface="Consolas"/>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Consolas"/>
              <a:ea typeface="Consolas"/>
              <a:cs typeface="Consolas"/>
              <a:sym typeface="Consolas"/>
            </a:endParaRPr>
          </a:p>
        </p:txBody>
      </p:sp>
      <p:sp>
        <p:nvSpPr>
          <p:cNvPr id="461" name="Google Shape;461;p56"/>
          <p:cNvSpPr txBox="1"/>
          <p:nvPr/>
        </p:nvSpPr>
        <p:spPr>
          <a:xfrm>
            <a:off x="3787500" y="926725"/>
            <a:ext cx="1569000" cy="33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1" i="0" u="none" strike="noStrike" cap="none">
                <a:solidFill>
                  <a:srgbClr val="000000"/>
                </a:solidFill>
                <a:latin typeface="Helvetica Neue"/>
                <a:ea typeface="Helvetica Neue"/>
                <a:cs typeface="Helvetica Neue"/>
                <a:sym typeface="Helvetica Neue"/>
              </a:rPr>
              <a:t>CSS a usar:</a:t>
            </a:r>
            <a:endParaRPr sz="1800" b="1" i="0" u="none" strike="noStrike" cap="none">
              <a:solidFill>
                <a:srgbClr val="000000"/>
              </a:solidFill>
              <a:latin typeface="Helvetica Neue"/>
              <a:ea typeface="Helvetica Neue"/>
              <a:cs typeface="Helvetica Neue"/>
              <a:sym typeface="Helvetica Neue"/>
            </a:endParaRPr>
          </a:p>
        </p:txBody>
      </p:sp>
      <p:pic>
        <p:nvPicPr>
          <p:cNvPr id="462" name="Google Shape;462;p56"/>
          <p:cNvPicPr preferRelativeResize="0"/>
          <p:nvPr/>
        </p:nvPicPr>
        <p:blipFill rotWithShape="1">
          <a:blip r:embed="rId4">
            <a:alphaModFix/>
          </a:blip>
          <a:srcRect/>
          <a:stretch/>
        </p:blipFill>
        <p:spPr>
          <a:xfrm>
            <a:off x="7957475" y="0"/>
            <a:ext cx="1186525" cy="1186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5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68" name="Google Shape;468;p57"/>
          <p:cNvSpPr txBox="1"/>
          <p:nvPr/>
        </p:nvSpPr>
        <p:spPr>
          <a:xfrm>
            <a:off x="643800" y="2189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CENTER</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69" name="Google Shape;469;p57"/>
          <p:cNvSpPr txBox="1"/>
          <p:nvPr/>
        </p:nvSpPr>
        <p:spPr>
          <a:xfrm>
            <a:off x="2062950" y="1467000"/>
            <a:ext cx="5018100" cy="1431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08000"/>
                </a:solidFill>
                <a:latin typeface="Consolas"/>
                <a:ea typeface="Consolas"/>
                <a:cs typeface="Consolas"/>
                <a:sym typeface="Consolas"/>
              </a:rPr>
              <a:t>/* predeterminado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470" name="Google Shape;470;p57"/>
          <p:cNvPicPr preferRelativeResize="0"/>
          <p:nvPr/>
        </p:nvPicPr>
        <p:blipFill rotWithShape="1">
          <a:blip r:embed="rId4">
            <a:alphaModFix/>
          </a:blip>
          <a:srcRect/>
          <a:stretch/>
        </p:blipFill>
        <p:spPr>
          <a:xfrm>
            <a:off x="2062954" y="2970986"/>
            <a:ext cx="5018101" cy="1867690"/>
          </a:xfrm>
          <a:prstGeom prst="rect">
            <a:avLst/>
          </a:prstGeom>
          <a:noFill/>
          <a:ln>
            <a:noFill/>
          </a:ln>
        </p:spPr>
      </p:pic>
      <p:sp>
        <p:nvSpPr>
          <p:cNvPr id="471" name="Google Shape;471;p57"/>
          <p:cNvSpPr txBox="1"/>
          <p:nvPr/>
        </p:nvSpPr>
        <p:spPr>
          <a:xfrm>
            <a:off x="1056150" y="931725"/>
            <a:ext cx="7031700" cy="46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77" name="Google Shape;477;p58"/>
          <p:cNvSpPr txBox="1"/>
          <p:nvPr/>
        </p:nvSpPr>
        <p:spPr>
          <a:xfrm>
            <a:off x="500925" y="2479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START</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pic>
        <p:nvPicPr>
          <p:cNvPr id="478" name="Google Shape;478;p58"/>
          <p:cNvPicPr preferRelativeResize="0"/>
          <p:nvPr/>
        </p:nvPicPr>
        <p:blipFill rotWithShape="1">
          <a:blip r:embed="rId4">
            <a:alphaModFix/>
          </a:blip>
          <a:srcRect/>
          <a:stretch/>
        </p:blipFill>
        <p:spPr>
          <a:xfrm>
            <a:off x="2111453" y="2897300"/>
            <a:ext cx="5018126" cy="1893250"/>
          </a:xfrm>
          <a:prstGeom prst="rect">
            <a:avLst/>
          </a:prstGeom>
          <a:noFill/>
          <a:ln>
            <a:noFill/>
          </a:ln>
        </p:spPr>
      </p:pic>
      <p:sp>
        <p:nvSpPr>
          <p:cNvPr id="479" name="Google Shape;479;p58"/>
          <p:cNvSpPr txBox="1"/>
          <p:nvPr/>
        </p:nvSpPr>
        <p:spPr>
          <a:xfrm>
            <a:off x="2111465" y="1664738"/>
            <a:ext cx="5018100" cy="11292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chemeClr val="dk1"/>
              </a:buClr>
              <a:buSzPts val="11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sp>
        <p:nvSpPr>
          <p:cNvPr id="480" name="Google Shape;480;p58"/>
          <p:cNvSpPr txBox="1"/>
          <p:nvPr/>
        </p:nvSpPr>
        <p:spPr>
          <a:xfrm>
            <a:off x="833825" y="931575"/>
            <a:ext cx="6734100" cy="507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a:off x="483500" y="1237775"/>
            <a:ext cx="3924900" cy="3600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Stretch (align-items):</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tratará de llenar toda la altura (o anchura) del contenedor, siempre y cuando los hijos no tengan propiedades de dimensión definidas.</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Align-content:</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esta propiedad sólo tiene efecto cuando el contenedor flexible tiene varias líneas de flex items (hijos). Si se colocan en una sola línea, esta propiedad no tiene ningún efecto sobre el diseño.</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Order:</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esta propiedad permite modificar el orden de aparición de un elemento. Recibe como valor numeros enteros.</a:t>
            </a: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p:txBody>
      </p:sp>
      <p:sp>
        <p:nvSpPr>
          <p:cNvPr id="100" name="Google Shape;100;p19"/>
          <p:cNvSpPr txBox="1"/>
          <p:nvPr/>
        </p:nvSpPr>
        <p:spPr>
          <a:xfrm>
            <a:off x="196487" y="129075"/>
            <a:ext cx="8423100" cy="9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s" sz="4500" b="0" i="1" u="none" strike="noStrike" cap="none">
                <a:solidFill>
                  <a:srgbClr val="000000"/>
                </a:solidFill>
                <a:latin typeface="Anton"/>
                <a:ea typeface="Anton"/>
                <a:cs typeface="Anton"/>
                <a:sym typeface="Anton"/>
              </a:rPr>
              <a:t>GLOSARIO:</a:t>
            </a:r>
            <a:endParaRPr sz="4500" b="0" i="1" u="none" strike="noStrike" cap="none">
              <a:solidFill>
                <a:srgbClr val="000000"/>
              </a:solidFill>
              <a:latin typeface="Anton"/>
              <a:ea typeface="Anton"/>
              <a:cs typeface="Anton"/>
              <a:sym typeface="Anton"/>
            </a:endParaRPr>
          </a:p>
          <a:p>
            <a:pPr marL="0" marR="0" lvl="0" indent="0" algn="l" rtl="0">
              <a:lnSpc>
                <a:spcPct val="100000"/>
              </a:lnSpc>
              <a:spcBef>
                <a:spcPts val="0"/>
              </a:spcBef>
              <a:spcAft>
                <a:spcPts val="0"/>
              </a:spcAft>
              <a:buClr>
                <a:srgbClr val="000000"/>
              </a:buClr>
              <a:buSzPts val="4500"/>
              <a:buFont typeface="Arial"/>
              <a:buNone/>
            </a:pPr>
            <a:r>
              <a:rPr lang="es" sz="2000" b="0" i="1" u="none" strike="noStrike" cap="none">
                <a:solidFill>
                  <a:srgbClr val="000000"/>
                </a:solidFill>
                <a:latin typeface="Anton"/>
                <a:ea typeface="Anton"/>
                <a:cs typeface="Anton"/>
                <a:sym typeface="Anton"/>
              </a:rPr>
              <a:t>Clase 5</a:t>
            </a:r>
            <a:endParaRPr sz="2000" b="0" i="1" u="none" strike="noStrike" cap="none">
              <a:solidFill>
                <a:srgbClr val="000000"/>
              </a:solidFill>
              <a:latin typeface="Anton"/>
              <a:ea typeface="Anton"/>
              <a:cs typeface="Anton"/>
              <a:sym typeface="Anton"/>
            </a:endParaRPr>
          </a:p>
        </p:txBody>
      </p:sp>
      <p:sp>
        <p:nvSpPr>
          <p:cNvPr id="102" name="Google Shape;102;p19"/>
          <p:cNvSpPr txBox="1"/>
          <p:nvPr/>
        </p:nvSpPr>
        <p:spPr>
          <a:xfrm>
            <a:off x="4750700" y="1237775"/>
            <a:ext cx="3924900" cy="36000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Font typeface="Helvetica Neue Light"/>
              <a:buChar char="●"/>
            </a:pPr>
            <a:r>
              <a:rPr lang="es" sz="1300" b="1">
                <a:solidFill>
                  <a:schemeClr val="dk1"/>
                </a:solidFill>
                <a:highlight>
                  <a:srgbClr val="A6FFCA"/>
                </a:highlight>
                <a:latin typeface="Helvetica Neue"/>
                <a:ea typeface="Helvetica Neue"/>
                <a:cs typeface="Helvetica Neue"/>
                <a:sym typeface="Helvetica Neue"/>
              </a:rPr>
              <a:t>Flex-basis:</a:t>
            </a:r>
            <a:r>
              <a:rPr lang="es" sz="1300">
                <a:solidFill>
                  <a:schemeClr val="dk1"/>
                </a:solidFill>
                <a:highlight>
                  <a:srgbClr val="A6FFCA"/>
                </a:highlight>
                <a:latin typeface="Helvetica Neue Light"/>
                <a:ea typeface="Helvetica Neue Light"/>
                <a:cs typeface="Helvetica Neue Light"/>
                <a:sym typeface="Helvetica Neue Light"/>
              </a:rPr>
              <a:t> </a:t>
            </a:r>
            <a:r>
              <a:rPr lang="es" sz="1300">
                <a:solidFill>
                  <a:schemeClr val="dk1"/>
                </a:solidFill>
                <a:latin typeface="Helvetica Neue Light"/>
                <a:ea typeface="Helvetica Neue Light"/>
                <a:cs typeface="Helvetica Neue Light"/>
                <a:sym typeface="Helvetica Neue Light"/>
              </a:rPr>
              <a:t>define el ancho de un elemento inicial. Este valor por defecto viene configurado en “auto”. Actúa como “máximo” o “mínimo”, al usar flex-grow o flex-shrink.</a:t>
            </a:r>
            <a:endParaRPr sz="1300">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Flex-grow:</a:t>
            </a:r>
            <a:r>
              <a:rPr lang="es" sz="1300" b="0" i="0" u="none" strike="noStrike" cap="none">
                <a:solidFill>
                  <a:schemeClr val="dk1"/>
                </a:solidFill>
                <a:highlight>
                  <a:srgbClr val="A6FFCA"/>
                </a:highlight>
                <a:latin typeface="Helvetica Neue Light"/>
                <a:ea typeface="Helvetica Neue Light"/>
                <a:cs typeface="Helvetica Neue Light"/>
                <a:sym typeface="Helvetica Neue Light"/>
              </a:rPr>
              <a:t> </a:t>
            </a:r>
            <a:r>
              <a:rPr lang="es" sz="1300" b="0" i="0" u="none" strike="noStrike" cap="none">
                <a:solidFill>
                  <a:schemeClr val="dk1"/>
                </a:solidFill>
                <a:latin typeface="Helvetica Neue Light"/>
                <a:ea typeface="Helvetica Neue Light"/>
                <a:cs typeface="Helvetica Neue Light"/>
                <a:sym typeface="Helvetica Neue Light"/>
              </a:rPr>
              <a:t>esta propiedad define la capacidad de un elemento de crecer, cuando en el contenedor todavía hay espacio sobrante.</a:t>
            </a: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311150" algn="l" rtl="0">
              <a:lnSpc>
                <a:spcPct val="115000"/>
              </a:lnSpc>
              <a:spcBef>
                <a:spcPts val="0"/>
              </a:spcBef>
              <a:spcAft>
                <a:spcPts val="0"/>
              </a:spcAft>
              <a:buClr>
                <a:schemeClr val="dk1"/>
              </a:buClr>
              <a:buSzPts val="1300"/>
              <a:buFont typeface="Helvetica Neue Light"/>
              <a:buChar char="●"/>
            </a:pPr>
            <a:r>
              <a:rPr lang="es" sz="1300" b="1" i="0" u="none" strike="noStrike" cap="none">
                <a:solidFill>
                  <a:schemeClr val="dk1"/>
                </a:solidFill>
                <a:highlight>
                  <a:srgbClr val="A6FFCA"/>
                </a:highlight>
                <a:latin typeface="Helvetica Neue"/>
                <a:ea typeface="Helvetica Neue"/>
                <a:cs typeface="Helvetica Neue"/>
                <a:sym typeface="Helvetica Neue"/>
              </a:rPr>
              <a:t>Flex-shrink: </a:t>
            </a:r>
            <a:r>
              <a:rPr lang="es" sz="1300" b="0" i="0" u="none" strike="noStrike" cap="none">
                <a:solidFill>
                  <a:schemeClr val="dk1"/>
                </a:solidFill>
                <a:latin typeface="Helvetica Neue Light"/>
                <a:ea typeface="Helvetica Neue Light"/>
                <a:cs typeface="Helvetica Neue Light"/>
                <a:sym typeface="Helvetica Neue Light"/>
              </a:rPr>
              <a:t>básicamente es lo mismo que flex-grow, pero con el espacio faltante.</a:t>
            </a: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5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86" name="Google Shape;486;p59"/>
          <p:cNvSpPr txBox="1"/>
          <p:nvPr/>
        </p:nvSpPr>
        <p:spPr>
          <a:xfrm>
            <a:off x="460100" y="2513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END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87" name="Google Shape;487;p59"/>
          <p:cNvSpPr txBox="1"/>
          <p:nvPr/>
        </p:nvSpPr>
        <p:spPr>
          <a:xfrm>
            <a:off x="2188775" y="1522863"/>
            <a:ext cx="50181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488" name="Google Shape;488;p59"/>
          <p:cNvPicPr preferRelativeResize="0"/>
          <p:nvPr/>
        </p:nvPicPr>
        <p:blipFill rotWithShape="1">
          <a:blip r:embed="rId4">
            <a:alphaModFix/>
          </a:blip>
          <a:srcRect/>
          <a:stretch/>
        </p:blipFill>
        <p:spPr>
          <a:xfrm>
            <a:off x="2188775" y="2794380"/>
            <a:ext cx="5018100" cy="1822894"/>
          </a:xfrm>
          <a:prstGeom prst="rect">
            <a:avLst/>
          </a:prstGeom>
          <a:noFill/>
          <a:ln>
            <a:noFill/>
          </a:ln>
        </p:spPr>
      </p:pic>
      <p:sp>
        <p:nvSpPr>
          <p:cNvPr id="489" name="Google Shape;489;p59"/>
          <p:cNvSpPr txBox="1"/>
          <p:nvPr/>
        </p:nvSpPr>
        <p:spPr>
          <a:xfrm>
            <a:off x="1348600" y="985625"/>
            <a:ext cx="6305400" cy="494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6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495" name="Google Shape;495;p60"/>
          <p:cNvSpPr txBox="1"/>
          <p:nvPr/>
        </p:nvSpPr>
        <p:spPr>
          <a:xfrm>
            <a:off x="643800" y="2351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JUSTIFY-ITEMS: CENTER</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496" name="Google Shape;496;p60"/>
          <p:cNvSpPr txBox="1"/>
          <p:nvPr/>
        </p:nvSpPr>
        <p:spPr>
          <a:xfrm>
            <a:off x="2443925" y="1663575"/>
            <a:ext cx="50181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497" name="Google Shape;497;p60"/>
          <p:cNvPicPr preferRelativeResize="0"/>
          <p:nvPr/>
        </p:nvPicPr>
        <p:blipFill rotWithShape="1">
          <a:blip r:embed="rId4">
            <a:alphaModFix/>
          </a:blip>
          <a:srcRect/>
          <a:stretch/>
        </p:blipFill>
        <p:spPr>
          <a:xfrm>
            <a:off x="2443925" y="2867901"/>
            <a:ext cx="5018100" cy="1822900"/>
          </a:xfrm>
          <a:prstGeom prst="rect">
            <a:avLst/>
          </a:prstGeom>
          <a:noFill/>
          <a:ln>
            <a:noFill/>
          </a:ln>
        </p:spPr>
      </p:pic>
      <p:sp>
        <p:nvSpPr>
          <p:cNvPr id="498" name="Google Shape;498;p60"/>
          <p:cNvSpPr txBox="1"/>
          <p:nvPr/>
        </p:nvSpPr>
        <p:spPr>
          <a:xfrm>
            <a:off x="991375" y="995950"/>
            <a:ext cx="6785100" cy="534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04" name="Google Shape;504;p61"/>
          <p:cNvSpPr txBox="1"/>
          <p:nvPr/>
        </p:nvSpPr>
        <p:spPr>
          <a:xfrm>
            <a:off x="521325" y="1864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ALIGN-ITEMS: STRETCH</a:t>
            </a:r>
            <a:endParaRPr sz="3800" b="0" i="1" u="none" strike="noStrike" cap="none">
              <a:solidFill>
                <a:schemeClr val="dk1"/>
              </a:solidFill>
              <a:latin typeface="Anton"/>
              <a:ea typeface="Anton"/>
              <a:cs typeface="Anton"/>
              <a:sym typeface="Anton"/>
            </a:endParaRPr>
          </a:p>
        </p:txBody>
      </p:sp>
      <p:sp>
        <p:nvSpPr>
          <p:cNvPr id="505" name="Google Shape;505;p61"/>
          <p:cNvSpPr txBox="1"/>
          <p:nvPr/>
        </p:nvSpPr>
        <p:spPr>
          <a:xfrm>
            <a:off x="2117375" y="1410875"/>
            <a:ext cx="5018100" cy="1431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br>
              <a:rPr lang="es" sz="1400" b="0" i="0" u="none" strike="noStrike" cap="none">
                <a:solidFill>
                  <a:schemeClr val="dk1"/>
                </a:solidFill>
                <a:latin typeface="Consolas"/>
                <a:ea typeface="Consolas"/>
                <a:cs typeface="Consolas"/>
                <a:sym typeface="Consolas"/>
              </a:rPr>
            </a:b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08000"/>
                </a:solidFill>
                <a:latin typeface="Consolas"/>
                <a:ea typeface="Consolas"/>
                <a:cs typeface="Consolas"/>
                <a:sym typeface="Consolas"/>
              </a:rPr>
              <a:t>/* predeterminado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06" name="Google Shape;506;p61"/>
          <p:cNvPicPr preferRelativeResize="0"/>
          <p:nvPr/>
        </p:nvPicPr>
        <p:blipFill rotWithShape="1">
          <a:blip r:embed="rId4">
            <a:alphaModFix/>
          </a:blip>
          <a:srcRect/>
          <a:stretch/>
        </p:blipFill>
        <p:spPr>
          <a:xfrm>
            <a:off x="2062954" y="2996211"/>
            <a:ext cx="5018101" cy="1867690"/>
          </a:xfrm>
          <a:prstGeom prst="rect">
            <a:avLst/>
          </a:prstGeom>
          <a:noFill/>
          <a:ln>
            <a:noFill/>
          </a:ln>
        </p:spPr>
      </p:pic>
      <p:sp>
        <p:nvSpPr>
          <p:cNvPr id="507" name="Google Shape;507;p61"/>
          <p:cNvSpPr txBox="1"/>
          <p:nvPr/>
        </p:nvSpPr>
        <p:spPr>
          <a:xfrm>
            <a:off x="1242100" y="839625"/>
            <a:ext cx="6244200" cy="63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vertical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6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13" name="Google Shape;513;p62"/>
          <p:cNvSpPr txBox="1"/>
          <p:nvPr/>
        </p:nvSpPr>
        <p:spPr>
          <a:xfrm>
            <a:off x="643800" y="1621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ALIGN-ITEMS: START</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14" name="Google Shape;514;p62"/>
          <p:cNvSpPr txBox="1"/>
          <p:nvPr/>
        </p:nvSpPr>
        <p:spPr>
          <a:xfrm>
            <a:off x="2062950" y="1501050"/>
            <a:ext cx="50181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15" name="Google Shape;515;p62"/>
          <p:cNvPicPr preferRelativeResize="0"/>
          <p:nvPr/>
        </p:nvPicPr>
        <p:blipFill rotWithShape="1">
          <a:blip r:embed="rId4">
            <a:alphaModFix/>
          </a:blip>
          <a:srcRect/>
          <a:stretch/>
        </p:blipFill>
        <p:spPr>
          <a:xfrm>
            <a:off x="2062954" y="2774019"/>
            <a:ext cx="5018101" cy="1829406"/>
          </a:xfrm>
          <a:prstGeom prst="rect">
            <a:avLst/>
          </a:prstGeom>
          <a:noFill/>
          <a:ln>
            <a:noFill/>
          </a:ln>
        </p:spPr>
      </p:pic>
      <p:sp>
        <p:nvSpPr>
          <p:cNvPr id="516" name="Google Shape;516;p62"/>
          <p:cNvSpPr txBox="1"/>
          <p:nvPr/>
        </p:nvSpPr>
        <p:spPr>
          <a:xfrm>
            <a:off x="1740725" y="855225"/>
            <a:ext cx="5827200" cy="594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vertical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6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22" name="Google Shape;522;p63"/>
          <p:cNvSpPr txBox="1"/>
          <p:nvPr/>
        </p:nvSpPr>
        <p:spPr>
          <a:xfrm>
            <a:off x="554550" y="2587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ALIGN-ITEMS: END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23" name="Google Shape;523;p63"/>
          <p:cNvSpPr txBox="1"/>
          <p:nvPr/>
        </p:nvSpPr>
        <p:spPr>
          <a:xfrm>
            <a:off x="2068950" y="1551150"/>
            <a:ext cx="50181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24" name="Google Shape;524;p63"/>
          <p:cNvPicPr preferRelativeResize="0"/>
          <p:nvPr/>
        </p:nvPicPr>
        <p:blipFill rotWithShape="1">
          <a:blip r:embed="rId4">
            <a:alphaModFix/>
          </a:blip>
          <a:srcRect/>
          <a:stretch/>
        </p:blipFill>
        <p:spPr>
          <a:xfrm>
            <a:off x="2062954" y="2843565"/>
            <a:ext cx="5018101" cy="1826636"/>
          </a:xfrm>
          <a:prstGeom prst="rect">
            <a:avLst/>
          </a:prstGeom>
          <a:noFill/>
          <a:ln>
            <a:noFill/>
          </a:ln>
        </p:spPr>
      </p:pic>
      <p:sp>
        <p:nvSpPr>
          <p:cNvPr id="525" name="Google Shape;525;p63"/>
          <p:cNvSpPr txBox="1"/>
          <p:nvPr/>
        </p:nvSpPr>
        <p:spPr>
          <a:xfrm>
            <a:off x="1694100" y="995850"/>
            <a:ext cx="5767800" cy="555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vertical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31" name="Google Shape;531;p64"/>
          <p:cNvSpPr txBox="1"/>
          <p:nvPr/>
        </p:nvSpPr>
        <p:spPr>
          <a:xfrm>
            <a:off x="587000" y="3081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ALIGN-ITEMS: CENTER</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32" name="Google Shape;532;p64"/>
          <p:cNvSpPr txBox="1"/>
          <p:nvPr/>
        </p:nvSpPr>
        <p:spPr>
          <a:xfrm>
            <a:off x="2158175" y="1534525"/>
            <a:ext cx="5018100" cy="11196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align-items</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33" name="Google Shape;533;p64"/>
          <p:cNvPicPr preferRelativeResize="0"/>
          <p:nvPr/>
        </p:nvPicPr>
        <p:blipFill rotWithShape="1">
          <a:blip r:embed="rId4">
            <a:alphaModFix/>
          </a:blip>
          <a:srcRect/>
          <a:stretch/>
        </p:blipFill>
        <p:spPr>
          <a:xfrm>
            <a:off x="2158179" y="2809771"/>
            <a:ext cx="5018101" cy="1849854"/>
          </a:xfrm>
          <a:prstGeom prst="rect">
            <a:avLst/>
          </a:prstGeom>
          <a:noFill/>
          <a:ln>
            <a:noFill/>
          </a:ln>
        </p:spPr>
      </p:pic>
      <p:sp>
        <p:nvSpPr>
          <p:cNvPr id="534" name="Google Shape;534;p64"/>
          <p:cNvSpPr txBox="1"/>
          <p:nvPr/>
        </p:nvSpPr>
        <p:spPr>
          <a:xfrm>
            <a:off x="1089100" y="978925"/>
            <a:ext cx="6438000" cy="555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el contenido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dentro </a:t>
            </a:r>
            <a:r>
              <a:rPr lang="es" sz="1600" b="0" i="0" u="none" strike="noStrike" cap="none">
                <a:solidFill>
                  <a:srgbClr val="000000"/>
                </a:solidFill>
                <a:latin typeface="Helvetica Neue Light"/>
                <a:ea typeface="Helvetica Neue Light"/>
                <a:cs typeface="Helvetica Neue Light"/>
                <a:sym typeface="Helvetica Neue Light"/>
              </a:rPr>
              <a:t>de las celdas, de forma </a:t>
            </a:r>
            <a:r>
              <a:rPr lang="es" sz="1600" b="0" i="0" u="none" strike="noStrike" cap="none">
                <a:solidFill>
                  <a:srgbClr val="000000"/>
                </a:solidFill>
                <a:highlight>
                  <a:srgbClr val="E0FF00"/>
                </a:highlight>
                <a:latin typeface="Helvetica Neue Light"/>
                <a:ea typeface="Helvetica Neue Light"/>
                <a:cs typeface="Helvetica Neue Light"/>
                <a:sym typeface="Helvetica Neue Light"/>
              </a:rPr>
              <a:t>vertical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6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40" name="Google Shape;540;p65"/>
          <p:cNvSpPr txBox="1"/>
          <p:nvPr/>
        </p:nvSpPr>
        <p:spPr>
          <a:xfrm>
            <a:off x="643800" y="2513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POSICIÓN DE ELEMENTOS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graphicFrame>
        <p:nvGraphicFramePr>
          <p:cNvPr id="541" name="Google Shape;541;p65"/>
          <p:cNvGraphicFramePr/>
          <p:nvPr/>
        </p:nvGraphicFramePr>
        <p:xfrm>
          <a:off x="722400" y="2591363"/>
          <a:ext cx="7699200" cy="2065050"/>
        </p:xfrm>
        <a:graphic>
          <a:graphicData uri="http://schemas.openxmlformats.org/drawingml/2006/table">
            <a:tbl>
              <a:tblPr>
                <a:noFill/>
                <a:tableStyleId>{4F74A6EC-9C48-4825-9D6E-4F6F2AC1AB56}</a:tableStyleId>
              </a:tblPr>
              <a:tblGrid>
                <a:gridCol w="1572550"/>
                <a:gridCol w="4498625"/>
                <a:gridCol w="1628025"/>
              </a:tblGrid>
              <a:tr h="370850">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Propiedad</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Valores</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Afecta a</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r>
              <a:tr h="847100">
                <a:tc>
                  <a:txBody>
                    <a:bodyPr/>
                    <a:lstStyle/>
                    <a:p>
                      <a:pPr marL="0" marR="0" lvl="0" indent="0" algn="ctr" rtl="0">
                        <a:lnSpc>
                          <a:spcPct val="115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justify-content</a:t>
                      </a:r>
                      <a:r>
                        <a:rPr lang="es" sz="1600" u="none" strike="noStrike" cap="none">
                          <a:latin typeface="Helvetica Neue Light"/>
                          <a:ea typeface="Helvetica Neue Light"/>
                          <a:cs typeface="Helvetica Neue Light"/>
                          <a:sym typeface="Helvetica Neue Light"/>
                        </a:rPr>
                        <a:t> </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start | end | center | stretch | space-around | space-between | space-evenly</a:t>
                      </a:r>
                      <a:endParaRPr sz="1600"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Eje </a:t>
                      </a:r>
                      <a:r>
                        <a:rPr lang="es" sz="1600" u="none" strike="noStrike" cap="none">
                          <a:highlight>
                            <a:srgbClr val="E0FF00"/>
                          </a:highlight>
                          <a:latin typeface="Helvetica Neue Light"/>
                          <a:ea typeface="Helvetica Neue Light"/>
                          <a:cs typeface="Helvetica Neue Light"/>
                          <a:sym typeface="Helvetica Neue Light"/>
                        </a:rPr>
                        <a:t>horizontal</a:t>
                      </a:r>
                      <a:endParaRPr sz="1600" u="none" strike="noStrike" cap="none">
                        <a:highlight>
                          <a:srgbClr val="E0FF00"/>
                        </a:highlight>
                        <a:latin typeface="Helvetica Neue Light"/>
                        <a:ea typeface="Helvetica Neue Light"/>
                        <a:cs typeface="Helvetica Neue Light"/>
                        <a:sym typeface="Helvetica Neue Light"/>
                      </a:endParaRPr>
                    </a:p>
                  </a:txBody>
                  <a:tcPr marL="63500" marR="63500" marT="63500" marB="63500"/>
                </a:tc>
              </a:tr>
              <a:tr h="847100">
                <a:tc>
                  <a:txBody>
                    <a:bodyPr/>
                    <a:lstStyle/>
                    <a:p>
                      <a:pPr marL="0" marR="0" lvl="0" indent="0" algn="ctr" rtl="0">
                        <a:lnSpc>
                          <a:spcPct val="115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align-content</a:t>
                      </a:r>
                      <a:r>
                        <a:rPr lang="es" sz="1600" u="none" strike="noStrike" cap="none">
                          <a:latin typeface="Helvetica Neue Light"/>
                          <a:ea typeface="Helvetica Neue Light"/>
                          <a:cs typeface="Helvetica Neue Light"/>
                          <a:sym typeface="Helvetica Neue Light"/>
                        </a:rPr>
                        <a:t> </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start | end | center | stretch | space-around | space-between | space-evenly</a:t>
                      </a:r>
                      <a:endParaRPr sz="1600"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Eje </a:t>
                      </a:r>
                      <a:r>
                        <a:rPr lang="es" sz="1600" u="none" strike="noStrike" cap="none">
                          <a:highlight>
                            <a:srgbClr val="E0FF00"/>
                          </a:highlight>
                          <a:latin typeface="Helvetica Neue Light"/>
                          <a:ea typeface="Helvetica Neue Light"/>
                          <a:cs typeface="Helvetica Neue Light"/>
                          <a:sym typeface="Helvetica Neue Light"/>
                        </a:rPr>
                        <a:t>vertical</a:t>
                      </a:r>
                      <a:endParaRPr sz="1600" u="none" strike="noStrike" cap="none">
                        <a:highlight>
                          <a:srgbClr val="E0FF00"/>
                        </a:highlight>
                        <a:latin typeface="Helvetica Neue Light"/>
                        <a:ea typeface="Helvetica Neue Light"/>
                        <a:cs typeface="Helvetica Neue Light"/>
                        <a:sym typeface="Helvetica Neue Light"/>
                      </a:endParaRPr>
                    </a:p>
                  </a:txBody>
                  <a:tcPr marL="63500" marR="63500" marT="63500" marB="63500"/>
                </a:tc>
              </a:tr>
            </a:tbl>
          </a:graphicData>
        </a:graphic>
      </p:graphicFrame>
      <p:sp>
        <p:nvSpPr>
          <p:cNvPr id="542" name="Google Shape;542;p65"/>
          <p:cNvSpPr txBox="1"/>
          <p:nvPr/>
        </p:nvSpPr>
        <p:spPr>
          <a:xfrm>
            <a:off x="643800" y="1115963"/>
            <a:ext cx="7856400" cy="1000500"/>
          </a:xfrm>
          <a:prstGeom prst="rect">
            <a:avLst/>
          </a:prstGeom>
          <a:solidFill>
            <a:srgbClr val="A6FFCA"/>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Es posible utilizar las propiedades </a:t>
            </a:r>
            <a:r>
              <a:rPr lang="es" sz="1800" b="0" i="1" u="none" strike="noStrike" cap="none">
                <a:solidFill>
                  <a:srgbClr val="000000"/>
                </a:solidFill>
                <a:latin typeface="Helvetica Neue Light"/>
                <a:ea typeface="Helvetica Neue Light"/>
                <a:cs typeface="Helvetica Neue Light"/>
                <a:sym typeface="Helvetica Neue Light"/>
              </a:rPr>
              <a:t>justify-content</a:t>
            </a:r>
            <a:r>
              <a:rPr lang="es" sz="1800" b="0" i="0" u="none" strike="noStrike" cap="none">
                <a:solidFill>
                  <a:srgbClr val="000000"/>
                </a:solidFill>
                <a:latin typeface="Helvetica Neue Light"/>
                <a:ea typeface="Helvetica Neue Light"/>
                <a:cs typeface="Helvetica Neue Light"/>
                <a:sym typeface="Helvetica Neue Light"/>
              </a:rPr>
              <a:t> o </a:t>
            </a:r>
            <a:r>
              <a:rPr lang="es" sz="1800" b="0" i="1" u="none" strike="noStrike" cap="none">
                <a:solidFill>
                  <a:srgbClr val="000000"/>
                </a:solidFill>
                <a:latin typeface="Helvetica Neue Light"/>
                <a:ea typeface="Helvetica Neue Light"/>
                <a:cs typeface="Helvetica Neue Light"/>
                <a:sym typeface="Helvetica Neue Light"/>
              </a:rPr>
              <a:t>align-content</a:t>
            </a:r>
            <a:r>
              <a:rPr lang="es" sz="1800" b="0" i="0" u="none" strike="noStrike" cap="none">
                <a:solidFill>
                  <a:srgbClr val="000000"/>
                </a:solidFill>
                <a:latin typeface="Helvetica Neue Light"/>
                <a:ea typeface="Helvetica Neue Light"/>
                <a:cs typeface="Helvetica Neue Light"/>
                <a:sym typeface="Helvetica Neue Light"/>
              </a:rPr>
              <a:t> para cambiar la distribución de todo el contenido en su conjunto. Puedes hacer pruebas en </a:t>
            </a:r>
            <a:r>
              <a:rPr lang="es" sz="1800" b="0" i="0" u="sng" strike="noStrike" cap="none">
                <a:solidFill>
                  <a:schemeClr val="hlink"/>
                </a:solidFill>
                <a:latin typeface="Helvetica Neue Light"/>
                <a:ea typeface="Helvetica Neue Light"/>
                <a:cs typeface="Helvetica Neue Light"/>
                <a:sym typeface="Helvetica Neue Light"/>
                <a:hlinkClick r:id="rId4"/>
              </a:rPr>
              <a:t>este enlace</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543" name="Google Shape;543;p65"/>
          <p:cNvPicPr preferRelativeResize="0"/>
          <p:nvPr/>
        </p:nvPicPr>
        <p:blipFill rotWithShape="1">
          <a:blip r:embed="rId5">
            <a:alphaModFix/>
          </a:blip>
          <a:srcRect/>
          <a:stretch/>
        </p:blipFill>
        <p:spPr>
          <a:xfrm>
            <a:off x="7132350" y="124301"/>
            <a:ext cx="1845926" cy="722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6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49" name="Google Shape;549;p66"/>
          <p:cNvSpPr txBox="1"/>
          <p:nvPr/>
        </p:nvSpPr>
        <p:spPr>
          <a:xfrm>
            <a:off x="319175" y="1864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START</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50" name="Google Shape;550;p66"/>
          <p:cNvSpPr txBox="1"/>
          <p:nvPr/>
        </p:nvSpPr>
        <p:spPr>
          <a:xfrm>
            <a:off x="2596050" y="1816650"/>
            <a:ext cx="34047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51" name="Google Shape;551;p66"/>
          <p:cNvPicPr preferRelativeResize="0"/>
          <p:nvPr/>
        </p:nvPicPr>
        <p:blipFill rotWithShape="1">
          <a:blip r:embed="rId4">
            <a:alphaModFix/>
          </a:blip>
          <a:srcRect/>
          <a:stretch/>
        </p:blipFill>
        <p:spPr>
          <a:xfrm>
            <a:off x="2596054" y="3017350"/>
            <a:ext cx="3404696" cy="1972950"/>
          </a:xfrm>
          <a:prstGeom prst="rect">
            <a:avLst/>
          </a:prstGeom>
          <a:noFill/>
          <a:ln>
            <a:noFill/>
          </a:ln>
        </p:spPr>
      </p:pic>
      <p:sp>
        <p:nvSpPr>
          <p:cNvPr id="552" name="Google Shape;552;p66"/>
          <p:cNvSpPr txBox="1"/>
          <p:nvPr/>
        </p:nvSpPr>
        <p:spPr>
          <a:xfrm>
            <a:off x="726100" y="1002800"/>
            <a:ext cx="6899700" cy="91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a:t>
            </a:r>
            <a:r>
              <a:rPr lang="es" sz="1600" b="0" i="0" u="none" strike="noStrike" cap="none">
                <a:solidFill>
                  <a:srgbClr val="000000"/>
                </a:solidFill>
                <a:latin typeface="Helvetica Neue Light"/>
                <a:ea typeface="Helvetica Neue Light"/>
                <a:cs typeface="Helvetica Neue Light"/>
                <a:sym typeface="Helvetica Neue Light"/>
              </a:rPr>
              <a:t> 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6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58" name="Google Shape;558;p67"/>
          <p:cNvSpPr txBox="1"/>
          <p:nvPr/>
        </p:nvSpPr>
        <p:spPr>
          <a:xfrm>
            <a:off x="643800" y="2108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END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59" name="Google Shape;559;p67"/>
          <p:cNvSpPr txBox="1"/>
          <p:nvPr/>
        </p:nvSpPr>
        <p:spPr>
          <a:xfrm>
            <a:off x="2607325" y="1548838"/>
            <a:ext cx="37908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60" name="Google Shape;560;p67"/>
          <p:cNvPicPr preferRelativeResize="0"/>
          <p:nvPr/>
        </p:nvPicPr>
        <p:blipFill rotWithShape="1">
          <a:blip r:embed="rId4">
            <a:alphaModFix/>
          </a:blip>
          <a:srcRect/>
          <a:stretch/>
        </p:blipFill>
        <p:spPr>
          <a:xfrm>
            <a:off x="2650304" y="2708651"/>
            <a:ext cx="3704839" cy="2164876"/>
          </a:xfrm>
          <a:prstGeom prst="rect">
            <a:avLst/>
          </a:prstGeom>
          <a:noFill/>
          <a:ln>
            <a:noFill/>
          </a:ln>
        </p:spPr>
      </p:pic>
      <p:sp>
        <p:nvSpPr>
          <p:cNvPr id="561" name="Google Shape;561;p67"/>
          <p:cNvSpPr txBox="1"/>
          <p:nvPr/>
        </p:nvSpPr>
        <p:spPr>
          <a:xfrm>
            <a:off x="937975" y="866350"/>
            <a:ext cx="7129500" cy="68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br>
              <a:rPr lang="es" sz="1600" b="0" i="0" u="none" strike="noStrike" cap="none">
                <a:solidFill>
                  <a:srgbClr val="000000"/>
                </a:solidFill>
                <a:latin typeface="Helvetica Neue Light"/>
                <a:ea typeface="Helvetica Neue Light"/>
                <a:cs typeface="Helvetica Neue Light"/>
                <a:sym typeface="Helvetica Neue Light"/>
              </a:rPr>
            </a:b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6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67" name="Google Shape;567;p68"/>
          <p:cNvSpPr txBox="1"/>
          <p:nvPr/>
        </p:nvSpPr>
        <p:spPr>
          <a:xfrm>
            <a:off x="551725" y="2189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CENTER</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68" name="Google Shape;568;p68"/>
          <p:cNvSpPr txBox="1"/>
          <p:nvPr/>
        </p:nvSpPr>
        <p:spPr>
          <a:xfrm>
            <a:off x="2643625" y="1653375"/>
            <a:ext cx="36726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69" name="Google Shape;569;p68"/>
          <p:cNvPicPr preferRelativeResize="0"/>
          <p:nvPr/>
        </p:nvPicPr>
        <p:blipFill rotWithShape="1">
          <a:blip r:embed="rId4">
            <a:alphaModFix/>
          </a:blip>
          <a:srcRect/>
          <a:stretch/>
        </p:blipFill>
        <p:spPr>
          <a:xfrm>
            <a:off x="2611975" y="2798952"/>
            <a:ext cx="3735899" cy="2083775"/>
          </a:xfrm>
          <a:prstGeom prst="rect">
            <a:avLst/>
          </a:prstGeom>
          <a:noFill/>
          <a:ln>
            <a:noFill/>
          </a:ln>
        </p:spPr>
      </p:pic>
      <p:sp>
        <p:nvSpPr>
          <p:cNvPr id="570" name="Google Shape;570;p68"/>
          <p:cNvSpPr txBox="1"/>
          <p:nvPr/>
        </p:nvSpPr>
        <p:spPr>
          <a:xfrm>
            <a:off x="1754575" y="953775"/>
            <a:ext cx="5552700" cy="6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br>
              <a:rPr lang="es" sz="1600" b="0" i="0" u="none" strike="noStrike" cap="none">
                <a:solidFill>
                  <a:srgbClr val="000000"/>
                </a:solidFill>
                <a:latin typeface="Helvetica Neue Light"/>
                <a:ea typeface="Helvetica Neue Light"/>
                <a:cs typeface="Helvetica Neue Light"/>
                <a:sym typeface="Helvetica Neue Light"/>
              </a:rPr>
            </a:b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4"/>
          <p:cNvSpPr txBox="1"/>
          <p:nvPr/>
        </p:nvSpPr>
        <p:spPr>
          <a:xfrm>
            <a:off x="2187450" y="1644800"/>
            <a:ext cx="4769100" cy="989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 sz="3600" b="0" i="1" u="none" strike="noStrike" cap="none">
                <a:solidFill>
                  <a:srgbClr val="E0FF00"/>
                </a:solidFill>
                <a:latin typeface="Anton"/>
                <a:ea typeface="Anton"/>
                <a:cs typeface="Anton"/>
                <a:sym typeface="Anton"/>
              </a:rPr>
              <a:t>GRIDS</a:t>
            </a:r>
            <a:endParaRPr sz="3600" b="0" i="1" u="none" strike="noStrike" cap="none">
              <a:solidFill>
                <a:srgbClr val="E0FF00"/>
              </a:solidFill>
              <a:latin typeface="Anton"/>
              <a:ea typeface="Anton"/>
              <a:cs typeface="Anton"/>
              <a:sym typeface="Anto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6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76" name="Google Shape;576;p69"/>
          <p:cNvSpPr txBox="1"/>
          <p:nvPr/>
        </p:nvSpPr>
        <p:spPr>
          <a:xfrm>
            <a:off x="643800" y="2270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STRETCH</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77" name="Google Shape;577;p69"/>
          <p:cNvSpPr txBox="1"/>
          <p:nvPr/>
        </p:nvSpPr>
        <p:spPr>
          <a:xfrm>
            <a:off x="2481350" y="1612575"/>
            <a:ext cx="37359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78" name="Google Shape;578;p69"/>
          <p:cNvPicPr preferRelativeResize="0"/>
          <p:nvPr/>
        </p:nvPicPr>
        <p:blipFill rotWithShape="1">
          <a:blip r:embed="rId4">
            <a:alphaModFix/>
          </a:blip>
          <a:srcRect/>
          <a:stretch/>
        </p:blipFill>
        <p:spPr>
          <a:xfrm>
            <a:off x="2439400" y="2786477"/>
            <a:ext cx="3735899" cy="2104735"/>
          </a:xfrm>
          <a:prstGeom prst="rect">
            <a:avLst/>
          </a:prstGeom>
          <a:noFill/>
          <a:ln>
            <a:noFill/>
          </a:ln>
        </p:spPr>
      </p:pic>
      <p:sp>
        <p:nvSpPr>
          <p:cNvPr id="579" name="Google Shape;579;p69"/>
          <p:cNvSpPr txBox="1"/>
          <p:nvPr/>
        </p:nvSpPr>
        <p:spPr>
          <a:xfrm>
            <a:off x="866550" y="943575"/>
            <a:ext cx="7236600" cy="66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7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85" name="Google Shape;585;p70"/>
          <p:cNvSpPr txBox="1"/>
          <p:nvPr/>
        </p:nvSpPr>
        <p:spPr>
          <a:xfrm>
            <a:off x="643800" y="2477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SPACE-AROUND</a:t>
            </a:r>
            <a:endParaRPr sz="3800" b="0" i="1" u="none" strike="noStrike" cap="none">
              <a:solidFill>
                <a:schemeClr val="dk1"/>
              </a:solidFill>
              <a:latin typeface="Anton"/>
              <a:ea typeface="Anton"/>
              <a:cs typeface="Anton"/>
              <a:sym typeface="Anton"/>
            </a:endParaRPr>
          </a:p>
        </p:txBody>
      </p:sp>
      <p:sp>
        <p:nvSpPr>
          <p:cNvPr id="586" name="Google Shape;586;p70"/>
          <p:cNvSpPr txBox="1"/>
          <p:nvPr/>
        </p:nvSpPr>
        <p:spPr>
          <a:xfrm>
            <a:off x="2205800" y="1623375"/>
            <a:ext cx="42783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space-around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87" name="Google Shape;587;p70"/>
          <p:cNvPicPr preferRelativeResize="0"/>
          <p:nvPr/>
        </p:nvPicPr>
        <p:blipFill rotWithShape="1">
          <a:blip r:embed="rId4">
            <a:alphaModFix/>
          </a:blip>
          <a:srcRect/>
          <a:stretch/>
        </p:blipFill>
        <p:spPr>
          <a:xfrm>
            <a:off x="2205750" y="2745675"/>
            <a:ext cx="4278410" cy="2164875"/>
          </a:xfrm>
          <a:prstGeom prst="rect">
            <a:avLst/>
          </a:prstGeom>
          <a:noFill/>
          <a:ln>
            <a:noFill/>
          </a:ln>
        </p:spPr>
      </p:pic>
      <p:sp>
        <p:nvSpPr>
          <p:cNvPr id="588" name="Google Shape;588;p70"/>
          <p:cNvSpPr txBox="1"/>
          <p:nvPr/>
        </p:nvSpPr>
        <p:spPr>
          <a:xfrm>
            <a:off x="833200" y="943575"/>
            <a:ext cx="7275600" cy="62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7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594" name="Google Shape;594;p71"/>
          <p:cNvSpPr txBox="1"/>
          <p:nvPr/>
        </p:nvSpPr>
        <p:spPr>
          <a:xfrm>
            <a:off x="643800" y="1621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SPACE-BETWEEN</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595" name="Google Shape;595;p71"/>
          <p:cNvSpPr txBox="1"/>
          <p:nvPr/>
        </p:nvSpPr>
        <p:spPr>
          <a:xfrm>
            <a:off x="2176175" y="1629350"/>
            <a:ext cx="40689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space-between</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596" name="Google Shape;596;p71"/>
          <p:cNvPicPr preferRelativeResize="0"/>
          <p:nvPr/>
        </p:nvPicPr>
        <p:blipFill rotWithShape="1">
          <a:blip r:embed="rId4">
            <a:alphaModFix/>
          </a:blip>
          <a:srcRect/>
          <a:stretch/>
        </p:blipFill>
        <p:spPr>
          <a:xfrm>
            <a:off x="2062925" y="2745225"/>
            <a:ext cx="4295388" cy="2164875"/>
          </a:xfrm>
          <a:prstGeom prst="rect">
            <a:avLst/>
          </a:prstGeom>
          <a:noFill/>
          <a:ln>
            <a:noFill/>
          </a:ln>
        </p:spPr>
      </p:pic>
      <p:sp>
        <p:nvSpPr>
          <p:cNvPr id="597" name="Google Shape;597;p71"/>
          <p:cNvSpPr txBox="1"/>
          <p:nvPr/>
        </p:nvSpPr>
        <p:spPr>
          <a:xfrm>
            <a:off x="1215000" y="943575"/>
            <a:ext cx="6081300" cy="84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7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03" name="Google Shape;603;p72"/>
          <p:cNvSpPr txBox="1"/>
          <p:nvPr/>
        </p:nvSpPr>
        <p:spPr>
          <a:xfrm>
            <a:off x="643800" y="2352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JUSTIFY-CONTENT: SPACE-EVENLY</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04" name="Google Shape;604;p72"/>
          <p:cNvSpPr txBox="1"/>
          <p:nvPr/>
        </p:nvSpPr>
        <p:spPr>
          <a:xfrm>
            <a:off x="2643150" y="1616000"/>
            <a:ext cx="38577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space-evenly</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05" name="Google Shape;605;p72"/>
          <p:cNvPicPr preferRelativeResize="0"/>
          <p:nvPr/>
        </p:nvPicPr>
        <p:blipFill rotWithShape="1">
          <a:blip r:embed="rId4">
            <a:alphaModFix/>
          </a:blip>
          <a:srcRect/>
          <a:stretch/>
        </p:blipFill>
        <p:spPr>
          <a:xfrm>
            <a:off x="2415717" y="2768325"/>
            <a:ext cx="4312569" cy="2164875"/>
          </a:xfrm>
          <a:prstGeom prst="rect">
            <a:avLst/>
          </a:prstGeom>
          <a:noFill/>
          <a:ln>
            <a:noFill/>
          </a:ln>
        </p:spPr>
      </p:pic>
      <p:sp>
        <p:nvSpPr>
          <p:cNvPr id="606" name="Google Shape;606;p72"/>
          <p:cNvSpPr txBox="1"/>
          <p:nvPr/>
        </p:nvSpPr>
        <p:spPr>
          <a:xfrm>
            <a:off x="1572750" y="910925"/>
            <a:ext cx="61833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Alineando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600" b="0" i="0" u="none" strike="noStrike" cap="none">
                <a:solidFill>
                  <a:srgbClr val="000000"/>
                </a:solidFill>
                <a:latin typeface="Helvetica Neue Light"/>
                <a:ea typeface="Helvetica Neue Light"/>
                <a:cs typeface="Helvetica Neue Light"/>
                <a:sym typeface="Helvetica Neue Light"/>
              </a:rPr>
              <a:t>el conjunto de celdas, de forma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rgbClr val="000000"/>
                </a:solidFill>
                <a:latin typeface="Helvetica Neue Light"/>
                <a:ea typeface="Helvetica Neue Light"/>
                <a:cs typeface="Helvetica Neue Light"/>
                <a:sym typeface="Helvetica Neue Light"/>
              </a:rPr>
              <a:t>Dentro de su “</a:t>
            </a:r>
            <a:r>
              <a:rPr lang="es" sz="1600" b="0" i="1" u="none" strike="noStrike" cap="none">
                <a:solidFill>
                  <a:srgbClr val="000000"/>
                </a:solidFill>
                <a:latin typeface="Helvetica Neue Light"/>
                <a:ea typeface="Helvetica Neue Light"/>
                <a:cs typeface="Helvetica Neue Light"/>
                <a:sym typeface="Helvetica Neue Light"/>
              </a:rPr>
              <a:t>padre</a:t>
            </a:r>
            <a:r>
              <a:rPr lang="es" sz="1600" b="0" i="0" u="none" strike="noStrike" cap="none">
                <a:solidFill>
                  <a:srgbClr val="000000"/>
                </a:solidFill>
                <a:latin typeface="Helvetica Neue Light"/>
                <a:ea typeface="Helvetica Neue Light"/>
                <a:cs typeface="Helvetica Neue Light"/>
                <a:sym typeface="Helvetica Neue Light"/>
              </a:rPr>
              <a:t>” (es requisito que tenga </a:t>
            </a:r>
            <a:r>
              <a:rPr lang="es" sz="1600" b="0" i="0" u="none" strike="noStrike" cap="none">
                <a:solidFill>
                  <a:srgbClr val="000000"/>
                </a:solidFill>
                <a:highlight>
                  <a:srgbClr val="EF89D2"/>
                </a:highlight>
                <a:latin typeface="Helvetica Neue Light"/>
                <a:ea typeface="Helvetica Neue Light"/>
                <a:cs typeface="Helvetica Neue Light"/>
                <a:sym typeface="Helvetica Neue Light"/>
              </a:rPr>
              <a:t>ancho</a:t>
            </a:r>
            <a:r>
              <a:rPr lang="es" sz="1600" b="0" i="0" u="none" strike="noStrike" cap="none">
                <a:solidFill>
                  <a:srgbClr val="000000"/>
                </a:solidFill>
                <a:latin typeface="Helvetica Neue Light"/>
                <a:ea typeface="Helvetica Neue Light"/>
                <a:cs typeface="Helvetica Neue Light"/>
                <a:sym typeface="Helvetica Neue Light"/>
              </a:rPr>
              <a:t>).</a:t>
            </a:r>
            <a:endParaRPr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7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12" name="Google Shape;612;p73"/>
          <p:cNvSpPr txBox="1"/>
          <p:nvPr/>
        </p:nvSpPr>
        <p:spPr>
          <a:xfrm>
            <a:off x="643800" y="2270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START</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13" name="Google Shape;613;p73"/>
          <p:cNvSpPr txBox="1"/>
          <p:nvPr/>
        </p:nvSpPr>
        <p:spPr>
          <a:xfrm>
            <a:off x="873000" y="3188175"/>
            <a:ext cx="35841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14" name="Google Shape;614;p73"/>
          <p:cNvPicPr preferRelativeResize="0"/>
          <p:nvPr/>
        </p:nvPicPr>
        <p:blipFill rotWithShape="1">
          <a:blip r:embed="rId4">
            <a:alphaModFix/>
          </a:blip>
          <a:srcRect/>
          <a:stretch/>
        </p:blipFill>
        <p:spPr>
          <a:xfrm>
            <a:off x="4715975" y="1297750"/>
            <a:ext cx="3405675" cy="3112325"/>
          </a:xfrm>
          <a:prstGeom prst="rect">
            <a:avLst/>
          </a:prstGeom>
          <a:noFill/>
          <a:ln>
            <a:noFill/>
          </a:ln>
        </p:spPr>
      </p:pic>
      <p:sp>
        <p:nvSpPr>
          <p:cNvPr id="615" name="Google Shape;615;p73"/>
          <p:cNvSpPr txBox="1"/>
          <p:nvPr/>
        </p:nvSpPr>
        <p:spPr>
          <a:xfrm>
            <a:off x="873000" y="1297752"/>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800" b="0" i="0" u="none" strike="noStrike" cap="none">
                <a:solidFill>
                  <a:srgbClr val="000000"/>
                </a:solidFill>
                <a:latin typeface="Helvetica Neue Light"/>
                <a:ea typeface="Helvetica Neue Light"/>
                <a:cs typeface="Helvetica Neue Light"/>
                <a:sym typeface="Helvetica Neue Light"/>
              </a:rPr>
              <a:t>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7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21" name="Google Shape;621;p74"/>
          <p:cNvSpPr txBox="1"/>
          <p:nvPr/>
        </p:nvSpPr>
        <p:spPr>
          <a:xfrm>
            <a:off x="643800" y="224525"/>
            <a:ext cx="7856400" cy="103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END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22" name="Google Shape;622;p74"/>
          <p:cNvSpPr txBox="1"/>
          <p:nvPr/>
        </p:nvSpPr>
        <p:spPr>
          <a:xfrm>
            <a:off x="873000" y="3139675"/>
            <a:ext cx="35841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23" name="Google Shape;623;p74"/>
          <p:cNvPicPr preferRelativeResize="0"/>
          <p:nvPr/>
        </p:nvPicPr>
        <p:blipFill rotWithShape="1">
          <a:blip r:embed="rId4">
            <a:alphaModFix/>
          </a:blip>
          <a:srcRect/>
          <a:stretch/>
        </p:blipFill>
        <p:spPr>
          <a:xfrm>
            <a:off x="4754725" y="1257176"/>
            <a:ext cx="3405510" cy="3104400"/>
          </a:xfrm>
          <a:prstGeom prst="rect">
            <a:avLst/>
          </a:prstGeom>
          <a:noFill/>
          <a:ln>
            <a:noFill/>
          </a:ln>
        </p:spPr>
      </p:pic>
      <p:sp>
        <p:nvSpPr>
          <p:cNvPr id="624" name="Google Shape;624;p74"/>
          <p:cNvSpPr txBox="1"/>
          <p:nvPr/>
        </p:nvSpPr>
        <p:spPr>
          <a:xfrm>
            <a:off x="873000" y="1346527"/>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800" b="0" i="0" u="none" strike="noStrike" cap="none">
                <a:solidFill>
                  <a:srgbClr val="000000"/>
                </a:solidFill>
                <a:latin typeface="Helvetica Neue Light"/>
                <a:ea typeface="Helvetica Neue Light"/>
                <a:cs typeface="Helvetica Neue Light"/>
                <a:sym typeface="Helvetica Neue Light"/>
              </a:rPr>
              <a:t>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7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30" name="Google Shape;630;p75"/>
          <p:cNvSpPr txBox="1"/>
          <p:nvPr/>
        </p:nvSpPr>
        <p:spPr>
          <a:xfrm>
            <a:off x="643800" y="2270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CENTER</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31" name="Google Shape;631;p75"/>
          <p:cNvSpPr txBox="1"/>
          <p:nvPr/>
        </p:nvSpPr>
        <p:spPr>
          <a:xfrm>
            <a:off x="873000" y="3310650"/>
            <a:ext cx="3584100" cy="1118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32" name="Google Shape;632;p75"/>
          <p:cNvPicPr preferRelativeResize="0"/>
          <p:nvPr/>
        </p:nvPicPr>
        <p:blipFill rotWithShape="1">
          <a:blip r:embed="rId4">
            <a:alphaModFix/>
          </a:blip>
          <a:srcRect/>
          <a:stretch/>
        </p:blipFill>
        <p:spPr>
          <a:xfrm>
            <a:off x="4673375" y="1297725"/>
            <a:ext cx="3456755" cy="3131324"/>
          </a:xfrm>
          <a:prstGeom prst="rect">
            <a:avLst/>
          </a:prstGeom>
          <a:noFill/>
          <a:ln>
            <a:noFill/>
          </a:ln>
        </p:spPr>
      </p:pic>
      <p:sp>
        <p:nvSpPr>
          <p:cNvPr id="633" name="Google Shape;633;p75"/>
          <p:cNvSpPr txBox="1"/>
          <p:nvPr/>
        </p:nvSpPr>
        <p:spPr>
          <a:xfrm>
            <a:off x="883400" y="1571052"/>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 </a:t>
            </a:r>
            <a:r>
              <a:rPr lang="es" sz="1800" b="0" i="0" u="none" strike="noStrike" cap="none">
                <a:solidFill>
                  <a:srgbClr val="000000"/>
                </a:solidFill>
                <a:latin typeface="Helvetica Neue Light"/>
                <a:ea typeface="Helvetica Neue Light"/>
                <a:cs typeface="Helvetica Neue Light"/>
                <a:sym typeface="Helvetica Neue Light"/>
              </a:rPr>
              <a:t>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7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39" name="Google Shape;639;p76"/>
          <p:cNvSpPr txBox="1"/>
          <p:nvPr/>
        </p:nvSpPr>
        <p:spPr>
          <a:xfrm>
            <a:off x="643800" y="2108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STRETCH</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40" name="Google Shape;640;p76"/>
          <p:cNvSpPr txBox="1"/>
          <p:nvPr/>
        </p:nvSpPr>
        <p:spPr>
          <a:xfrm>
            <a:off x="924225" y="3310650"/>
            <a:ext cx="35841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41" name="Google Shape;641;p76"/>
          <p:cNvPicPr preferRelativeResize="0"/>
          <p:nvPr/>
        </p:nvPicPr>
        <p:blipFill rotWithShape="1">
          <a:blip r:embed="rId4">
            <a:alphaModFix/>
          </a:blip>
          <a:srcRect/>
          <a:stretch/>
        </p:blipFill>
        <p:spPr>
          <a:xfrm>
            <a:off x="4902129" y="1461513"/>
            <a:ext cx="3353419" cy="3071026"/>
          </a:xfrm>
          <a:prstGeom prst="rect">
            <a:avLst/>
          </a:prstGeom>
          <a:noFill/>
          <a:ln>
            <a:noFill/>
          </a:ln>
        </p:spPr>
      </p:pic>
      <p:sp>
        <p:nvSpPr>
          <p:cNvPr id="642" name="Google Shape;642;p76"/>
          <p:cNvSpPr txBox="1"/>
          <p:nvPr/>
        </p:nvSpPr>
        <p:spPr>
          <a:xfrm>
            <a:off x="924225" y="1571052"/>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a:t>
            </a:r>
            <a:r>
              <a:rPr lang="es" sz="1800" b="0" i="0" u="none" strike="noStrike" cap="none">
                <a:solidFill>
                  <a:srgbClr val="000000"/>
                </a:solidFill>
                <a:latin typeface="Helvetica Neue Light"/>
                <a:ea typeface="Helvetica Neue Light"/>
                <a:cs typeface="Helvetica Neue Light"/>
                <a:sym typeface="Helvetica Neue Light"/>
              </a:rPr>
              <a:t> 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7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48" name="Google Shape;648;p77"/>
          <p:cNvSpPr txBox="1"/>
          <p:nvPr/>
        </p:nvSpPr>
        <p:spPr>
          <a:xfrm>
            <a:off x="643800" y="3026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SPACE-AROUND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49" name="Google Shape;649;p77"/>
          <p:cNvSpPr txBox="1"/>
          <p:nvPr/>
        </p:nvSpPr>
        <p:spPr>
          <a:xfrm>
            <a:off x="873000" y="3310650"/>
            <a:ext cx="35841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space-around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50" name="Google Shape;650;p77"/>
          <p:cNvPicPr preferRelativeResize="0"/>
          <p:nvPr/>
        </p:nvPicPr>
        <p:blipFill rotWithShape="1">
          <a:blip r:embed="rId4">
            <a:alphaModFix/>
          </a:blip>
          <a:srcRect/>
          <a:stretch/>
        </p:blipFill>
        <p:spPr>
          <a:xfrm>
            <a:off x="5065328" y="1535750"/>
            <a:ext cx="3278295" cy="2961500"/>
          </a:xfrm>
          <a:prstGeom prst="rect">
            <a:avLst/>
          </a:prstGeom>
          <a:noFill/>
          <a:ln>
            <a:noFill/>
          </a:ln>
        </p:spPr>
      </p:pic>
      <p:sp>
        <p:nvSpPr>
          <p:cNvPr id="651" name="Google Shape;651;p77"/>
          <p:cNvSpPr txBox="1"/>
          <p:nvPr/>
        </p:nvSpPr>
        <p:spPr>
          <a:xfrm>
            <a:off x="883400" y="1571052"/>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a:t>
            </a:r>
            <a:r>
              <a:rPr lang="es" sz="1800" b="0" i="0" u="none" strike="noStrike" cap="none">
                <a:solidFill>
                  <a:srgbClr val="000000"/>
                </a:solidFill>
                <a:latin typeface="Helvetica Neue Light"/>
                <a:ea typeface="Helvetica Neue Light"/>
                <a:cs typeface="Helvetica Neue Light"/>
                <a:sym typeface="Helvetica Neue Light"/>
              </a:rPr>
              <a:t> 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7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57" name="Google Shape;657;p78"/>
          <p:cNvSpPr txBox="1"/>
          <p:nvPr/>
        </p:nvSpPr>
        <p:spPr>
          <a:xfrm>
            <a:off x="643800" y="2757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SPACE-AROUND</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58" name="Google Shape;658;p78"/>
          <p:cNvSpPr txBox="1"/>
          <p:nvPr/>
        </p:nvSpPr>
        <p:spPr>
          <a:xfrm>
            <a:off x="873000" y="3310650"/>
            <a:ext cx="35841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space-between</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59" name="Google Shape;659;p78"/>
          <p:cNvPicPr preferRelativeResize="0"/>
          <p:nvPr/>
        </p:nvPicPr>
        <p:blipFill rotWithShape="1">
          <a:blip r:embed="rId4">
            <a:alphaModFix/>
          </a:blip>
          <a:srcRect/>
          <a:stretch/>
        </p:blipFill>
        <p:spPr>
          <a:xfrm>
            <a:off x="5002350" y="1522275"/>
            <a:ext cx="3298986" cy="2961500"/>
          </a:xfrm>
          <a:prstGeom prst="rect">
            <a:avLst/>
          </a:prstGeom>
          <a:noFill/>
          <a:ln>
            <a:noFill/>
          </a:ln>
        </p:spPr>
      </p:pic>
      <p:sp>
        <p:nvSpPr>
          <p:cNvPr id="660" name="Google Shape;660;p78"/>
          <p:cNvSpPr txBox="1"/>
          <p:nvPr/>
        </p:nvSpPr>
        <p:spPr>
          <a:xfrm>
            <a:off x="883400" y="1571052"/>
            <a:ext cx="3584100" cy="156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a:t>
            </a:r>
            <a:r>
              <a:rPr lang="es" sz="1800" b="0" i="0" u="none" strike="noStrike" cap="none">
                <a:solidFill>
                  <a:srgbClr val="000000"/>
                </a:solidFill>
                <a:latin typeface="Helvetica Neue Light"/>
                <a:ea typeface="Helvetica Neue Light"/>
                <a:cs typeface="Helvetica Neue Light"/>
                <a:sym typeface="Helvetica Neue Light"/>
              </a:rPr>
              <a:t> 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p:nvPr/>
        </p:nvSpPr>
        <p:spPr>
          <a:xfrm>
            <a:off x="640050" y="1390125"/>
            <a:ext cx="7863900" cy="167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s" sz="1700">
                <a:solidFill>
                  <a:schemeClr val="dk1"/>
                </a:solidFill>
                <a:highlight>
                  <a:srgbClr val="FFFFFF"/>
                </a:highlight>
                <a:latin typeface="Helvetica Neue Light"/>
                <a:ea typeface="Helvetica Neue Light"/>
                <a:cs typeface="Helvetica Neue Light"/>
                <a:sym typeface="Helvetica Neue Light"/>
              </a:rPr>
              <a:t>👉</a:t>
            </a:r>
            <a:r>
              <a:rPr lang="es" sz="1800" b="0" i="0" u="none" strike="noStrike" cap="none">
                <a:solidFill>
                  <a:schemeClr val="dk1"/>
                </a:solidFill>
                <a:highlight>
                  <a:srgbClr val="FFFFFF"/>
                </a:highlight>
                <a:latin typeface="Helvetica Neue Light"/>
                <a:ea typeface="Helvetica Neue Light"/>
                <a:cs typeface="Helvetica Neue Light"/>
                <a:sym typeface="Helvetica Neue Light"/>
              </a:rPr>
              <a:t>CSS Grid es el sistema de maquetación más potente que hay disponible. Se trata de un sistema en 2D que permite definir filas y columnas (a diferencia de</a:t>
            </a:r>
            <a:r>
              <a:rPr lang="es" sz="1800">
                <a:solidFill>
                  <a:schemeClr val="dk1"/>
                </a:solidFill>
                <a:highlight>
                  <a:srgbClr val="FFFFFF"/>
                </a:highlight>
                <a:latin typeface="Helvetica Neue Light"/>
                <a:ea typeface="Helvetica Neue Light"/>
                <a:cs typeface="Helvetica Neue Light"/>
                <a:sym typeface="Helvetica Neue Light"/>
              </a:rPr>
              <a:t> </a:t>
            </a:r>
            <a:r>
              <a:rPr lang="es" sz="1800" b="0" i="0" u="none" strike="noStrike" cap="none">
                <a:solidFill>
                  <a:schemeClr val="dk1"/>
                </a:solidFill>
                <a:highlight>
                  <a:srgbClr val="FFFFFF"/>
                </a:highlight>
                <a:latin typeface="Helvetica Neue Light"/>
                <a:ea typeface="Helvetica Neue Light"/>
                <a:cs typeface="Helvetica Neue Light"/>
                <a:sym typeface="Helvetica Neue Light"/>
              </a:rPr>
              <a:t>Flexbox, el cual funciona en una única dimensión). </a:t>
            </a: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r>
              <a:rPr lang="es" sz="1800">
                <a:solidFill>
                  <a:schemeClr val="dk1"/>
                </a:solidFill>
                <a:highlight>
                  <a:schemeClr val="lt1"/>
                </a:highlight>
                <a:latin typeface="Helvetica Neue Light"/>
                <a:ea typeface="Helvetica Neue Light"/>
                <a:cs typeface="Helvetica Neue Light"/>
                <a:sym typeface="Helvetica Neue Light"/>
              </a:rPr>
              <a:t>👉</a:t>
            </a:r>
            <a:r>
              <a:rPr lang="es" sz="1800" b="0" i="0" u="none" strike="noStrike" cap="none">
                <a:solidFill>
                  <a:schemeClr val="dk1"/>
                </a:solidFill>
                <a:highlight>
                  <a:srgbClr val="FFFFFF"/>
                </a:highlight>
                <a:latin typeface="Helvetica Neue Light"/>
                <a:ea typeface="Helvetica Neue Light"/>
                <a:cs typeface="Helvetica Neue Light"/>
                <a:sym typeface="Helvetica Neue Light"/>
              </a:rPr>
              <a:t>El grid layout permite alinear elementos en columnas y filas. Sin embargo, son posibles más diseños con CSS grid que como lo eran con las tablas. </a:t>
            </a: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r>
              <a:rPr lang="es" sz="1800">
                <a:solidFill>
                  <a:schemeClr val="dk1"/>
                </a:solidFill>
                <a:highlight>
                  <a:schemeClr val="lt1"/>
                </a:highlight>
                <a:latin typeface="Helvetica Neue Light"/>
                <a:ea typeface="Helvetica Neue Light"/>
                <a:cs typeface="Helvetica Neue Light"/>
                <a:sym typeface="Helvetica Neue Light"/>
              </a:rPr>
              <a:t>👉</a:t>
            </a:r>
            <a:r>
              <a:rPr lang="es" sz="1800" b="0" i="0" u="none" strike="noStrike" cap="none">
                <a:solidFill>
                  <a:schemeClr val="dk1"/>
                </a:solidFill>
                <a:highlight>
                  <a:srgbClr val="FFFFFF"/>
                </a:highlight>
                <a:latin typeface="Helvetica Neue Light"/>
                <a:ea typeface="Helvetica Neue Light"/>
                <a:cs typeface="Helvetica Neue Light"/>
                <a:sym typeface="Helvetica Neue Light"/>
              </a:rPr>
              <a:t>Por ejemplo, los elementos secundarios de un contenedor de cuadrícula podrían posicionarse de manera que se solapen y se superpongan, similar a los elementos posicionados en CSS.</a:t>
            </a: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2000"/>
              <a:buFont typeface="Arial"/>
              <a:buNone/>
            </a:pPr>
            <a:endParaRPr sz="1800" b="0" i="0" u="none" strike="noStrike" cap="none">
              <a:solidFill>
                <a:schemeClr val="dk1"/>
              </a:solidFill>
              <a:highlight>
                <a:srgbClr val="FFFFFF"/>
              </a:highlight>
              <a:latin typeface="Helvetica Neue Light"/>
              <a:ea typeface="Helvetica Neue Light"/>
              <a:cs typeface="Helvetica Neue Light"/>
              <a:sym typeface="Helvetica Neue Light"/>
            </a:endParaRPr>
          </a:p>
        </p:txBody>
      </p:sp>
      <p:sp>
        <p:nvSpPr>
          <p:cNvPr id="183" name="Google Shape;183;p25"/>
          <p:cNvSpPr txBox="1"/>
          <p:nvPr/>
        </p:nvSpPr>
        <p:spPr>
          <a:xfrm>
            <a:off x="2735025" y="367900"/>
            <a:ext cx="6409200" cy="724200"/>
          </a:xfrm>
          <a:prstGeom prst="rect">
            <a:avLst/>
          </a:prstGeom>
          <a:solidFill>
            <a:srgbClr val="E0FF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s" sz="4500" b="0" i="1" u="none" strike="noStrike" cap="none">
                <a:solidFill>
                  <a:srgbClr val="000000"/>
                </a:solidFill>
                <a:latin typeface="Anton"/>
                <a:ea typeface="Anton"/>
                <a:cs typeface="Anton"/>
                <a:sym typeface="Anton"/>
              </a:rPr>
              <a:t>¿QUÉ ES GRIDS?</a:t>
            </a:r>
            <a:endParaRPr sz="4500" b="0" i="1" u="none" strike="noStrike" cap="none">
              <a:solidFill>
                <a:srgbClr val="000000"/>
              </a:solidFill>
              <a:latin typeface="Anton"/>
              <a:ea typeface="Anton"/>
              <a:cs typeface="Anton"/>
              <a:sym typeface="Anton"/>
            </a:endParaRPr>
          </a:p>
        </p:txBody>
      </p:sp>
      <p:sp>
        <p:nvSpPr>
          <p:cNvPr id="185" name="Google Shape;185;p25"/>
          <p:cNvSpPr/>
          <p:nvPr/>
        </p:nvSpPr>
        <p:spPr>
          <a:xfrm>
            <a:off x="2193275" y="225750"/>
            <a:ext cx="1032000" cy="1016100"/>
          </a:xfrm>
          <a:prstGeom prst="ellipse">
            <a:avLst/>
          </a:prstGeom>
          <a:solidFill>
            <a:srgbClr val="FEFEFE"/>
          </a:solidFill>
          <a:ln w="38100" cap="flat" cmpd="sng">
            <a:solidFill>
              <a:srgbClr val="E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Font typeface="Arial"/>
              <a:buNone/>
            </a:pPr>
            <a:r>
              <a:rPr lang="es" sz="3200">
                <a:latin typeface="Helvetica Neue Light"/>
                <a:ea typeface="Helvetica Neue Light"/>
                <a:cs typeface="Helvetica Neue Light"/>
                <a:sym typeface="Helvetica Neue Light"/>
              </a:rPr>
              <a:t>📌</a:t>
            </a:r>
            <a:endParaRPr sz="26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7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66" name="Google Shape;666;p79"/>
          <p:cNvSpPr txBox="1"/>
          <p:nvPr/>
        </p:nvSpPr>
        <p:spPr>
          <a:xfrm>
            <a:off x="643800" y="1864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ALIGN-CONTENT: SPACE-EVENLY</a:t>
            </a:r>
            <a:endParaRPr sz="3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67" name="Google Shape;667;p79"/>
          <p:cNvSpPr txBox="1"/>
          <p:nvPr/>
        </p:nvSpPr>
        <p:spPr>
          <a:xfrm>
            <a:off x="1014825" y="3310675"/>
            <a:ext cx="3443700" cy="12219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.padre</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align-content</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space-evenly</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68" name="Google Shape;668;p79"/>
          <p:cNvPicPr preferRelativeResize="0"/>
          <p:nvPr/>
        </p:nvPicPr>
        <p:blipFill rotWithShape="1">
          <a:blip r:embed="rId4">
            <a:alphaModFix/>
          </a:blip>
          <a:srcRect/>
          <a:stretch/>
        </p:blipFill>
        <p:spPr>
          <a:xfrm>
            <a:off x="4870725" y="1429325"/>
            <a:ext cx="3443701" cy="3110953"/>
          </a:xfrm>
          <a:prstGeom prst="rect">
            <a:avLst/>
          </a:prstGeom>
          <a:noFill/>
          <a:ln>
            <a:noFill/>
          </a:ln>
        </p:spPr>
      </p:pic>
      <p:sp>
        <p:nvSpPr>
          <p:cNvPr id="669" name="Google Shape;669;p79"/>
          <p:cNvSpPr txBox="1"/>
          <p:nvPr/>
        </p:nvSpPr>
        <p:spPr>
          <a:xfrm>
            <a:off x="944625" y="1503464"/>
            <a:ext cx="3584100" cy="15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Alineando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todo</a:t>
            </a:r>
            <a:r>
              <a:rPr lang="es" sz="1800" b="0" i="0" u="none" strike="noStrike" cap="none">
                <a:solidFill>
                  <a:srgbClr val="000000"/>
                </a:solidFill>
                <a:latin typeface="Helvetica Neue Light"/>
                <a:ea typeface="Helvetica Neue Light"/>
                <a:cs typeface="Helvetica Neue Light"/>
                <a:sym typeface="Helvetica Neue Light"/>
              </a:rPr>
              <a:t> el conjunto de celdas,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br>
              <a:rPr lang="es" sz="1800" b="0" i="0" u="none" strike="noStrike" cap="none">
                <a:solidFill>
                  <a:srgbClr val="000000"/>
                </a:solidFill>
                <a:latin typeface="Helvetica Neue Light"/>
                <a:ea typeface="Helvetica Neue Light"/>
                <a:cs typeface="Helvetica Neue Light"/>
                <a:sym typeface="Helvetica Neue Light"/>
              </a:rPr>
            </a:br>
            <a:endParaRPr sz="18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Dentro de su “</a:t>
            </a:r>
            <a:r>
              <a:rPr lang="es" sz="1800" b="0" i="1" u="none" strike="noStrike" cap="none">
                <a:solidFill>
                  <a:srgbClr val="000000"/>
                </a:solidFill>
                <a:latin typeface="Helvetica Neue Light"/>
                <a:ea typeface="Helvetica Neue Light"/>
                <a:cs typeface="Helvetica Neue Light"/>
                <a:sym typeface="Helvetica Neue Light"/>
              </a:rPr>
              <a:t>padre</a:t>
            </a:r>
            <a:r>
              <a:rPr lang="es" sz="1800" b="0" i="0" u="none" strike="noStrike" cap="none">
                <a:solidFill>
                  <a:srgbClr val="000000"/>
                </a:solidFill>
                <a:latin typeface="Helvetica Neue Light"/>
                <a:ea typeface="Helvetica Neue Light"/>
                <a:cs typeface="Helvetica Neue Light"/>
                <a:sym typeface="Helvetica Neue Light"/>
              </a:rPr>
              <a:t>” (es requisito que tenga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altura</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EF89D2"/>
            </a:gs>
            <a:gs pos="100000">
              <a:srgbClr val="E0FF00"/>
            </a:gs>
          </a:gsLst>
          <a:lin ang="10800025" scaled="0"/>
        </a:gradFill>
        <a:effectLst/>
      </p:bgPr>
    </p:bg>
    <p:spTree>
      <p:nvGrpSpPr>
        <p:cNvPr id="1" name="Shape 673"/>
        <p:cNvGrpSpPr/>
        <p:nvPr/>
      </p:nvGrpSpPr>
      <p:grpSpPr>
        <a:xfrm>
          <a:off x="0" y="0"/>
          <a:ext cx="0" cy="0"/>
          <a:chOff x="0" y="0"/>
          <a:chExt cx="0" cy="0"/>
        </a:xfrm>
      </p:grpSpPr>
      <p:sp>
        <p:nvSpPr>
          <p:cNvPr id="674" name="Google Shape;674;p80"/>
          <p:cNvSpPr txBox="1"/>
          <p:nvPr/>
        </p:nvSpPr>
        <p:spPr>
          <a:xfrm>
            <a:off x="1398000" y="2077200"/>
            <a:ext cx="6348000" cy="98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1" u="none" strike="noStrike" cap="none">
              <a:solidFill>
                <a:srgbClr val="121212"/>
              </a:solidFill>
              <a:latin typeface="Anton"/>
              <a:ea typeface="Anton"/>
              <a:cs typeface="Anton"/>
              <a:sym typeface="Anton"/>
            </a:endParaRPr>
          </a:p>
        </p:txBody>
      </p:sp>
      <p:pic>
        <p:nvPicPr>
          <p:cNvPr id="675" name="Google Shape;675;p80"/>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76" name="Google Shape;676;p80"/>
          <p:cNvSpPr txBox="1"/>
          <p:nvPr/>
        </p:nvSpPr>
        <p:spPr>
          <a:xfrm>
            <a:off x="122475" y="2082300"/>
            <a:ext cx="88071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endParaRPr sz="2400" b="1">
              <a:solidFill>
                <a:schemeClr val="dk1"/>
              </a:solidFill>
              <a:latin typeface="Helvetica Neue"/>
              <a:ea typeface="Helvetica Neue"/>
              <a:cs typeface="Helvetica Neue"/>
              <a:sym typeface="Helvetica Neue"/>
            </a:endParaRPr>
          </a:p>
        </p:txBody>
      </p:sp>
      <p:sp>
        <p:nvSpPr>
          <p:cNvPr id="677" name="Google Shape;677;p80"/>
          <p:cNvSpPr txBox="1"/>
          <p:nvPr/>
        </p:nvSpPr>
        <p:spPr>
          <a:xfrm>
            <a:off x="1245000" y="1974600"/>
            <a:ext cx="6654000" cy="76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000"/>
              </a:spcBef>
              <a:spcAft>
                <a:spcPts val="0"/>
              </a:spcAft>
              <a:buNone/>
            </a:pPr>
            <a:r>
              <a:rPr lang="es" sz="3800" i="1">
                <a:solidFill>
                  <a:schemeClr val="dk1"/>
                </a:solidFill>
                <a:latin typeface="Anton"/>
                <a:ea typeface="Anton"/>
                <a:cs typeface="Anton"/>
                <a:sym typeface="Anton"/>
              </a:rPr>
              <a:t>ITEMS PROPIEDADES</a:t>
            </a:r>
            <a:endParaRPr sz="3800" i="1">
              <a:solidFill>
                <a:schemeClr val="dk1"/>
              </a:solidFill>
              <a:latin typeface="Anton"/>
              <a:ea typeface="Anton"/>
              <a:cs typeface="Anton"/>
              <a:sym typeface="Anto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DFFBC"/>
        </a:solidFill>
        <a:effectLst/>
      </p:bgPr>
    </p:bg>
    <p:spTree>
      <p:nvGrpSpPr>
        <p:cNvPr id="1" name="Shape 681"/>
        <p:cNvGrpSpPr/>
        <p:nvPr/>
      </p:nvGrpSpPr>
      <p:grpSpPr>
        <a:xfrm>
          <a:off x="0" y="0"/>
          <a:ext cx="0" cy="0"/>
          <a:chOff x="0" y="0"/>
          <a:chExt cx="0" cy="0"/>
        </a:xfrm>
      </p:grpSpPr>
      <p:pic>
        <p:nvPicPr>
          <p:cNvPr id="682" name="Google Shape;682;p81"/>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83" name="Google Shape;683;p81"/>
          <p:cNvSpPr txBox="1"/>
          <p:nvPr/>
        </p:nvSpPr>
        <p:spPr>
          <a:xfrm>
            <a:off x="643801" y="232575"/>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3800" b="0" i="1" u="none" strike="noStrike" cap="none">
                <a:solidFill>
                  <a:schemeClr val="dk1"/>
                </a:solidFill>
                <a:latin typeface="Anton"/>
                <a:ea typeface="Anton"/>
                <a:cs typeface="Anton"/>
                <a:sym typeface="Anton"/>
              </a:rPr>
              <a:t>ITEMS PROPIEDADES</a:t>
            </a:r>
            <a:endParaRPr sz="38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684" name="Google Shape;684;p81"/>
          <p:cNvSpPr txBox="1"/>
          <p:nvPr/>
        </p:nvSpPr>
        <p:spPr>
          <a:xfrm>
            <a:off x="613138" y="1021050"/>
            <a:ext cx="8052000" cy="141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s" sz="1700">
                <a:solidFill>
                  <a:schemeClr val="dk1"/>
                </a:solidFill>
                <a:latin typeface="Helvetica Neue Light"/>
                <a:ea typeface="Helvetica Neue Light"/>
                <a:cs typeface="Helvetica Neue Light"/>
                <a:sym typeface="Helvetica Neue Light"/>
              </a:rPr>
              <a:t>☝</a:t>
            </a:r>
            <a:r>
              <a:rPr lang="es" sz="1700" b="0" i="0" u="none" strike="noStrike" cap="none">
                <a:solidFill>
                  <a:schemeClr val="dk1"/>
                </a:solidFill>
                <a:latin typeface="Helvetica Neue Light"/>
                <a:ea typeface="Helvetica Neue Light"/>
                <a:cs typeface="Helvetica Neue Light"/>
                <a:sym typeface="Helvetica Neue Light"/>
              </a:rPr>
              <a:t>Hasta ahora hemos visto propiedades CSS que se aplican solamente al contenedor padre de una cuadrícula. </a:t>
            </a:r>
            <a:endParaRPr sz="17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chemeClr val="dk1"/>
              </a:buClr>
              <a:buSzPts val="1100"/>
              <a:buFont typeface="Arial"/>
              <a:buNone/>
            </a:pPr>
            <a:r>
              <a:rPr lang="es" sz="1700">
                <a:solidFill>
                  <a:schemeClr val="dk1"/>
                </a:solidFill>
                <a:latin typeface="Helvetica Neue Light"/>
                <a:ea typeface="Helvetica Neue Light"/>
                <a:cs typeface="Helvetica Neue Light"/>
                <a:sym typeface="Helvetica Neue Light"/>
              </a:rPr>
              <a:t>✌</a:t>
            </a:r>
            <a:r>
              <a:rPr lang="es" sz="1700" b="0" i="0" u="none" strike="noStrike" cap="none">
                <a:solidFill>
                  <a:schemeClr val="dk1"/>
                </a:solidFill>
                <a:latin typeface="Helvetica Neue Light"/>
                <a:ea typeface="Helvetica Neue Light"/>
                <a:cs typeface="Helvetica Neue Light"/>
                <a:sym typeface="Helvetica Neue Light"/>
              </a:rPr>
              <a:t>Ahora vamos a ver ciertas propiedades que se aplican a cada ítem hijo de la cuadrícula, para alterar o cambiar el comportamiento específico de dicho elemento.</a:t>
            </a:r>
            <a:endParaRPr sz="17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15000"/>
              </a:lnSpc>
              <a:spcBef>
                <a:spcPts val="0"/>
              </a:spcBef>
              <a:spcAft>
                <a:spcPts val="0"/>
              </a:spcAft>
              <a:buClr>
                <a:schemeClr val="dk1"/>
              </a:buClr>
              <a:buSzPts val="1100"/>
              <a:buFont typeface="Arial"/>
              <a:buNone/>
            </a:pPr>
            <a:r>
              <a:rPr lang="es" sz="1700" b="1" i="0" u="none" strike="noStrike" cap="none">
                <a:solidFill>
                  <a:schemeClr val="dk1"/>
                </a:solidFill>
                <a:latin typeface="Helvetica Neue"/>
                <a:ea typeface="Helvetica Neue"/>
                <a:cs typeface="Helvetica Neue"/>
                <a:sym typeface="Helvetica Neue"/>
              </a:rPr>
              <a:t>Prueba sus propiedades </a:t>
            </a:r>
            <a:r>
              <a:rPr lang="es" sz="1700" b="1" i="0" u="sng" strike="noStrike" cap="none">
                <a:solidFill>
                  <a:schemeClr val="hlink"/>
                </a:solidFill>
                <a:latin typeface="Helvetica Neue"/>
                <a:ea typeface="Helvetica Neue"/>
                <a:cs typeface="Helvetica Neue"/>
                <a:sym typeface="Helvetica Neue"/>
                <a:hlinkClick r:id="rId4"/>
              </a:rPr>
              <a:t>aquí</a:t>
            </a:r>
            <a:r>
              <a:rPr lang="es" sz="1700" b="1" i="0" u="none" strike="noStrike" cap="none">
                <a:solidFill>
                  <a:schemeClr val="dk1"/>
                </a:solidFill>
                <a:latin typeface="Helvetica Neue"/>
                <a:ea typeface="Helvetica Neue"/>
                <a:cs typeface="Helvetica Neue"/>
                <a:sym typeface="Helvetica Neue"/>
              </a:rPr>
              <a:t>.</a:t>
            </a:r>
            <a:endParaRPr sz="1700" b="1" i="0" u="none" strike="noStrike" cap="none">
              <a:solidFill>
                <a:schemeClr val="dk1"/>
              </a:solidFill>
              <a:latin typeface="Helvetica Neue"/>
              <a:ea typeface="Helvetica Neue"/>
              <a:cs typeface="Helvetica Neue"/>
              <a:sym typeface="Helvetica Neue"/>
            </a:endParaRPr>
          </a:p>
        </p:txBody>
      </p:sp>
      <p:graphicFrame>
        <p:nvGraphicFramePr>
          <p:cNvPr id="685" name="Google Shape;685;p81"/>
          <p:cNvGraphicFramePr/>
          <p:nvPr/>
        </p:nvGraphicFramePr>
        <p:xfrm>
          <a:off x="888950" y="2571750"/>
          <a:ext cx="7275875" cy="2201105"/>
        </p:xfrm>
        <a:graphic>
          <a:graphicData uri="http://schemas.openxmlformats.org/drawingml/2006/table">
            <a:tbl>
              <a:tblPr>
                <a:noFill/>
                <a:tableStyleId>{4F74A6EC-9C48-4825-9D6E-4F6F2AC1AB56}</a:tableStyleId>
              </a:tblPr>
              <a:tblGrid>
                <a:gridCol w="1164150"/>
                <a:gridCol w="6111725"/>
              </a:tblGrid>
              <a:tr h="372325">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Propiedad</a:t>
                      </a:r>
                      <a:endParaRPr sz="1600" b="1" u="none" strike="noStrike" cap="none">
                        <a:latin typeface="Helvetica Neue"/>
                        <a:ea typeface="Helvetica Neue"/>
                        <a:cs typeface="Helvetica Neue"/>
                        <a:sym typeface="Helvetica Neue"/>
                      </a:endParaRPr>
                    </a:p>
                  </a:txBody>
                  <a:tcPr marL="63500" marR="63500" marT="63500" marB="63500">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 sz="1600" b="1" u="none" strike="noStrike" cap="none">
                          <a:latin typeface="Helvetica Neue"/>
                          <a:ea typeface="Helvetica Neue"/>
                          <a:cs typeface="Helvetica Neue"/>
                          <a:sym typeface="Helvetica Neue"/>
                        </a:rPr>
                        <a:t>Descripción</a:t>
                      </a:r>
                      <a:endParaRPr sz="1600" b="1" u="none" strike="noStrike" cap="none">
                        <a:latin typeface="Helvetica Neue"/>
                        <a:ea typeface="Helvetica Neue"/>
                        <a:cs typeface="Helvetica Neue"/>
                        <a:sym typeface="Helvetica Neue"/>
                      </a:endParaRPr>
                    </a:p>
                  </a:txBody>
                  <a:tcPr marL="63500" marR="63500" marT="63500" marB="63500">
                    <a:solidFill>
                      <a:srgbClr val="DDDDDD"/>
                    </a:solidFill>
                  </a:tcPr>
                </a:tc>
              </a:tr>
              <a:tr h="607050">
                <a:tc>
                  <a:txBody>
                    <a:bodyPr/>
                    <a:lstStyle/>
                    <a:p>
                      <a:pPr marL="0" marR="0" lvl="0" indent="0" algn="ctr" rtl="0">
                        <a:lnSpc>
                          <a:spcPct val="100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justify-self</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Altera la justificación del ítem hijo en el eje </a:t>
                      </a:r>
                      <a:r>
                        <a:rPr lang="es" sz="1600" b="1" u="none" strike="noStrike" cap="none">
                          <a:latin typeface="Helvetica Neue"/>
                          <a:ea typeface="Helvetica Neue"/>
                          <a:cs typeface="Helvetica Neue"/>
                          <a:sym typeface="Helvetica Neue"/>
                        </a:rPr>
                        <a:t>horizontal</a:t>
                      </a:r>
                      <a:r>
                        <a:rPr lang="es" sz="1600" u="none" strike="noStrike" cap="none">
                          <a:latin typeface="Helvetica Neue Light"/>
                          <a:ea typeface="Helvetica Neue Light"/>
                          <a:cs typeface="Helvetica Neue Light"/>
                          <a:sym typeface="Helvetica Neue Light"/>
                        </a:rPr>
                        <a:t>.</a:t>
                      </a:r>
                      <a:endParaRPr sz="1600" u="none" strike="noStrike" cap="none">
                        <a:latin typeface="Helvetica Neue Light"/>
                        <a:ea typeface="Helvetica Neue Light"/>
                        <a:cs typeface="Helvetica Neue Light"/>
                        <a:sym typeface="Helvetica Neue Light"/>
                      </a:endParaRPr>
                    </a:p>
                  </a:txBody>
                  <a:tcPr marL="63500" marR="63500" marT="63500" marB="63500"/>
                </a:tc>
              </a:tr>
              <a:tr h="607050">
                <a:tc>
                  <a:txBody>
                    <a:bodyPr/>
                    <a:lstStyle/>
                    <a:p>
                      <a:pPr marL="0" marR="0" lvl="0" indent="0" algn="ctr" rtl="0">
                        <a:lnSpc>
                          <a:spcPct val="100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align-self</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Altera la alineación del ítem hijo en el eje vertical.</a:t>
                      </a:r>
                      <a:endParaRPr sz="1600" u="none" strike="noStrike" cap="none">
                        <a:latin typeface="Helvetica Neue Light"/>
                        <a:ea typeface="Helvetica Neue Light"/>
                        <a:cs typeface="Helvetica Neue Light"/>
                        <a:sym typeface="Helvetica Neue Light"/>
                      </a:endParaRPr>
                    </a:p>
                  </a:txBody>
                  <a:tcPr marL="63500" marR="63500" marT="63500" marB="63500"/>
                </a:tc>
              </a:tr>
              <a:tr h="614675">
                <a:tc>
                  <a:txBody>
                    <a:bodyPr/>
                    <a:lstStyle/>
                    <a:p>
                      <a:pPr marL="0" marR="0" lvl="0" indent="0" algn="ctr" rtl="0">
                        <a:lnSpc>
                          <a:spcPct val="100000"/>
                        </a:lnSpc>
                        <a:spcBef>
                          <a:spcPts val="0"/>
                        </a:spcBef>
                        <a:spcAft>
                          <a:spcPts val="0"/>
                        </a:spcAft>
                        <a:buClr>
                          <a:srgbClr val="000000"/>
                        </a:buClr>
                        <a:buSzPts val="1600"/>
                        <a:buFont typeface="Arial"/>
                        <a:buNone/>
                      </a:pPr>
                      <a:r>
                        <a:rPr lang="es" sz="1600" i="1" u="none" strike="noStrike" cap="none">
                          <a:latin typeface="Helvetica Neue Light"/>
                          <a:ea typeface="Helvetica Neue Light"/>
                          <a:cs typeface="Helvetica Neue Light"/>
                          <a:sym typeface="Helvetica Neue Light"/>
                        </a:rPr>
                        <a:t>grid-area</a:t>
                      </a:r>
                      <a:endParaRPr sz="1600" i="1" u="none" strike="noStrike" cap="none">
                        <a:latin typeface="Helvetica Neue Light"/>
                        <a:ea typeface="Helvetica Neue Light"/>
                        <a:cs typeface="Helvetica Neue Light"/>
                        <a:sym typeface="Helvetica Neue Light"/>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600"/>
                        <a:buFont typeface="Arial"/>
                        <a:buNone/>
                      </a:pPr>
                      <a:r>
                        <a:rPr lang="es" sz="1600" u="none" strike="noStrike" cap="none">
                          <a:latin typeface="Helvetica Neue Light"/>
                          <a:ea typeface="Helvetica Neue Light"/>
                          <a:cs typeface="Helvetica Neue Light"/>
                          <a:sym typeface="Helvetica Neue Light"/>
                        </a:rPr>
                        <a:t>Indica un nombre al área especificada, para su utilización con </a:t>
                      </a:r>
                      <a:r>
                        <a:rPr lang="es" sz="1600" b="1" i="1" u="none" strike="noStrike" cap="none">
                          <a:latin typeface="Helvetica Neue"/>
                          <a:ea typeface="Helvetica Neue"/>
                          <a:cs typeface="Helvetica Neue"/>
                          <a:sym typeface="Helvetica Neue"/>
                        </a:rPr>
                        <a:t>grid-template-areas.</a:t>
                      </a:r>
                      <a:endParaRPr sz="1600" b="1" i="1" u="none" strike="noStrike" cap="none">
                        <a:latin typeface="Helvetica Neue"/>
                        <a:ea typeface="Helvetica Neue"/>
                        <a:cs typeface="Helvetica Neue"/>
                        <a:sym typeface="Helvetica Neue"/>
                      </a:endParaRPr>
                    </a:p>
                  </a:txBody>
                  <a:tcPr marL="63500" marR="63500" marT="63500" marB="63500"/>
                </a:tc>
              </a:tr>
            </a:tbl>
          </a:graphicData>
        </a:graphic>
      </p:graphicFrame>
      <p:pic>
        <p:nvPicPr>
          <p:cNvPr id="686" name="Google Shape;686;p81"/>
          <p:cNvPicPr preferRelativeResize="0"/>
          <p:nvPr/>
        </p:nvPicPr>
        <p:blipFill rotWithShape="1">
          <a:blip r:embed="rId3">
            <a:alphaModFix/>
          </a:blip>
          <a:srcRect/>
          <a:stretch/>
        </p:blipFill>
        <p:spPr>
          <a:xfrm>
            <a:off x="7567925" y="4659626"/>
            <a:ext cx="1186526" cy="3306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82"/>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692" name="Google Shape;692;p82"/>
          <p:cNvSpPr txBox="1"/>
          <p:nvPr/>
        </p:nvSpPr>
        <p:spPr>
          <a:xfrm>
            <a:off x="473875" y="23847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JUSTIFY-SELF: START</a:t>
            </a:r>
            <a:endParaRPr sz="3800" b="0" i="1" u="none" strike="noStrike" cap="none">
              <a:solidFill>
                <a:schemeClr val="dk1"/>
              </a:solidFill>
              <a:latin typeface="Anton"/>
              <a:ea typeface="Anton"/>
              <a:cs typeface="Anton"/>
              <a:sym typeface="Anton"/>
            </a:endParaRPr>
          </a:p>
        </p:txBody>
      </p:sp>
      <p:sp>
        <p:nvSpPr>
          <p:cNvPr id="693" name="Google Shape;693;p82"/>
          <p:cNvSpPr txBox="1"/>
          <p:nvPr/>
        </p:nvSpPr>
        <p:spPr>
          <a:xfrm>
            <a:off x="1837363" y="1806550"/>
            <a:ext cx="51963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694" name="Google Shape;694;p82"/>
          <p:cNvPicPr preferRelativeResize="0"/>
          <p:nvPr/>
        </p:nvPicPr>
        <p:blipFill rotWithShape="1">
          <a:blip r:embed="rId4">
            <a:alphaModFix/>
          </a:blip>
          <a:srcRect/>
          <a:stretch/>
        </p:blipFill>
        <p:spPr>
          <a:xfrm>
            <a:off x="1803913" y="2990877"/>
            <a:ext cx="5263224" cy="1917775"/>
          </a:xfrm>
          <a:prstGeom prst="rect">
            <a:avLst/>
          </a:prstGeom>
          <a:noFill/>
          <a:ln>
            <a:noFill/>
          </a:ln>
        </p:spPr>
      </p:pic>
      <p:sp>
        <p:nvSpPr>
          <p:cNvPr id="695" name="Google Shape;695;p82"/>
          <p:cNvSpPr txBox="1"/>
          <p:nvPr/>
        </p:nvSpPr>
        <p:spPr>
          <a:xfrm>
            <a:off x="981175" y="976900"/>
            <a:ext cx="68418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 </a:t>
            </a:r>
            <a:r>
              <a:rPr lang="es" sz="1800" b="0" i="0" u="none" strike="noStrike" cap="none">
                <a:solidFill>
                  <a:srgbClr val="000000"/>
                </a:solidFill>
                <a:latin typeface="Helvetica Neue Light"/>
                <a:ea typeface="Helvetica Neue Light"/>
                <a:cs typeface="Helvetica Neue Light"/>
                <a:sym typeface="Helvetica Neue Light"/>
              </a:rPr>
              <a:t>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83"/>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01" name="Google Shape;701;p83"/>
          <p:cNvSpPr txBox="1"/>
          <p:nvPr/>
        </p:nvSpPr>
        <p:spPr>
          <a:xfrm>
            <a:off x="643800" y="2418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JUSTIFY-SELF: END</a:t>
            </a:r>
            <a:endParaRPr sz="3800" b="0" i="1" u="none" strike="noStrike" cap="none">
              <a:solidFill>
                <a:schemeClr val="dk1"/>
              </a:solidFill>
              <a:latin typeface="Anton"/>
              <a:ea typeface="Anton"/>
              <a:cs typeface="Anton"/>
              <a:sym typeface="Anton"/>
            </a:endParaRPr>
          </a:p>
        </p:txBody>
      </p:sp>
      <p:pic>
        <p:nvPicPr>
          <p:cNvPr id="702" name="Google Shape;702;p83"/>
          <p:cNvPicPr preferRelativeResize="0"/>
          <p:nvPr/>
        </p:nvPicPr>
        <p:blipFill rotWithShape="1">
          <a:blip r:embed="rId4">
            <a:alphaModFix/>
          </a:blip>
          <a:srcRect/>
          <a:stretch/>
        </p:blipFill>
        <p:spPr>
          <a:xfrm>
            <a:off x="1860750" y="2976400"/>
            <a:ext cx="4954499" cy="1793361"/>
          </a:xfrm>
          <a:prstGeom prst="rect">
            <a:avLst/>
          </a:prstGeom>
          <a:noFill/>
          <a:ln>
            <a:noFill/>
          </a:ln>
        </p:spPr>
      </p:pic>
      <p:sp>
        <p:nvSpPr>
          <p:cNvPr id="703" name="Google Shape;703;p83"/>
          <p:cNvSpPr txBox="1"/>
          <p:nvPr/>
        </p:nvSpPr>
        <p:spPr>
          <a:xfrm>
            <a:off x="1860750" y="1765725"/>
            <a:ext cx="49545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sp>
        <p:nvSpPr>
          <p:cNvPr id="704" name="Google Shape;704;p83"/>
          <p:cNvSpPr txBox="1"/>
          <p:nvPr/>
        </p:nvSpPr>
        <p:spPr>
          <a:xfrm>
            <a:off x="817950" y="972000"/>
            <a:ext cx="70401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84"/>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10" name="Google Shape;710;p84"/>
          <p:cNvSpPr txBox="1"/>
          <p:nvPr/>
        </p:nvSpPr>
        <p:spPr>
          <a:xfrm>
            <a:off x="522025" y="2233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JUSTIFY-SELF: CENTER</a:t>
            </a:r>
            <a:endParaRPr sz="3800" b="0" i="1" u="none" strike="noStrike" cap="none">
              <a:solidFill>
                <a:schemeClr val="dk1"/>
              </a:solidFill>
              <a:latin typeface="Anton"/>
              <a:ea typeface="Anton"/>
              <a:cs typeface="Anton"/>
              <a:sym typeface="Anton"/>
            </a:endParaRPr>
          </a:p>
        </p:txBody>
      </p:sp>
      <p:sp>
        <p:nvSpPr>
          <p:cNvPr id="711" name="Google Shape;711;p84"/>
          <p:cNvSpPr txBox="1"/>
          <p:nvPr/>
        </p:nvSpPr>
        <p:spPr>
          <a:xfrm>
            <a:off x="1910700" y="1622825"/>
            <a:ext cx="5322600" cy="11121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12" name="Google Shape;712;p84"/>
          <p:cNvPicPr preferRelativeResize="0"/>
          <p:nvPr/>
        </p:nvPicPr>
        <p:blipFill rotWithShape="1">
          <a:blip r:embed="rId4">
            <a:alphaModFix/>
          </a:blip>
          <a:srcRect/>
          <a:stretch/>
        </p:blipFill>
        <p:spPr>
          <a:xfrm>
            <a:off x="1910700" y="2845275"/>
            <a:ext cx="5322601" cy="1932543"/>
          </a:xfrm>
          <a:prstGeom prst="rect">
            <a:avLst/>
          </a:prstGeom>
          <a:noFill/>
          <a:ln>
            <a:noFill/>
          </a:ln>
        </p:spPr>
      </p:pic>
      <p:sp>
        <p:nvSpPr>
          <p:cNvPr id="713" name="Google Shape;713;p84"/>
          <p:cNvSpPr txBox="1"/>
          <p:nvPr/>
        </p:nvSpPr>
        <p:spPr>
          <a:xfrm>
            <a:off x="970975" y="900575"/>
            <a:ext cx="69585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85"/>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19" name="Google Shape;719;p85"/>
          <p:cNvSpPr txBox="1"/>
          <p:nvPr/>
        </p:nvSpPr>
        <p:spPr>
          <a:xfrm>
            <a:off x="643800" y="214125"/>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JUSTIFY-SELF: STRETCH</a:t>
            </a:r>
            <a:endParaRPr sz="3800" b="0" i="1" u="none" strike="noStrike" cap="none">
              <a:solidFill>
                <a:schemeClr val="dk1"/>
              </a:solidFill>
              <a:latin typeface="Anton"/>
              <a:ea typeface="Anton"/>
              <a:cs typeface="Anton"/>
              <a:sym typeface="Anton"/>
            </a:endParaRPr>
          </a:p>
        </p:txBody>
      </p:sp>
      <p:sp>
        <p:nvSpPr>
          <p:cNvPr id="720" name="Google Shape;720;p85"/>
          <p:cNvSpPr txBox="1"/>
          <p:nvPr/>
        </p:nvSpPr>
        <p:spPr>
          <a:xfrm>
            <a:off x="1914450" y="1724875"/>
            <a:ext cx="53151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justify-self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21" name="Google Shape;721;p85"/>
          <p:cNvPicPr preferRelativeResize="0"/>
          <p:nvPr/>
        </p:nvPicPr>
        <p:blipFill rotWithShape="1">
          <a:blip r:embed="rId4">
            <a:alphaModFix/>
          </a:blip>
          <a:srcRect/>
          <a:stretch/>
        </p:blipFill>
        <p:spPr>
          <a:xfrm>
            <a:off x="1914519" y="2902927"/>
            <a:ext cx="5314968" cy="1944500"/>
          </a:xfrm>
          <a:prstGeom prst="rect">
            <a:avLst/>
          </a:prstGeom>
          <a:noFill/>
          <a:ln>
            <a:noFill/>
          </a:ln>
        </p:spPr>
      </p:pic>
      <p:sp>
        <p:nvSpPr>
          <p:cNvPr id="722" name="Google Shape;722;p85"/>
          <p:cNvSpPr txBox="1"/>
          <p:nvPr/>
        </p:nvSpPr>
        <p:spPr>
          <a:xfrm>
            <a:off x="1715275" y="997300"/>
            <a:ext cx="57951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horizontal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p86"/>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28" name="Google Shape;728;p86"/>
          <p:cNvSpPr txBox="1"/>
          <p:nvPr/>
        </p:nvSpPr>
        <p:spPr>
          <a:xfrm>
            <a:off x="643800" y="1496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ALIGN-SELF: START</a:t>
            </a:r>
            <a:endParaRPr sz="3800" b="0" i="1" u="none" strike="noStrike" cap="none">
              <a:solidFill>
                <a:schemeClr val="dk1"/>
              </a:solidFill>
              <a:latin typeface="Anton"/>
              <a:ea typeface="Anton"/>
              <a:cs typeface="Anton"/>
              <a:sym typeface="Anton"/>
            </a:endParaRPr>
          </a:p>
        </p:txBody>
      </p:sp>
      <p:sp>
        <p:nvSpPr>
          <p:cNvPr id="729" name="Google Shape;729;p86"/>
          <p:cNvSpPr txBox="1"/>
          <p:nvPr/>
        </p:nvSpPr>
        <p:spPr>
          <a:xfrm>
            <a:off x="1925400" y="1622825"/>
            <a:ext cx="55707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start</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30" name="Google Shape;730;p86"/>
          <p:cNvPicPr preferRelativeResize="0"/>
          <p:nvPr/>
        </p:nvPicPr>
        <p:blipFill rotWithShape="1">
          <a:blip r:embed="rId4">
            <a:alphaModFix/>
          </a:blip>
          <a:srcRect/>
          <a:stretch/>
        </p:blipFill>
        <p:spPr>
          <a:xfrm>
            <a:off x="1925369" y="2791377"/>
            <a:ext cx="5570759" cy="2005025"/>
          </a:xfrm>
          <a:prstGeom prst="rect">
            <a:avLst/>
          </a:prstGeom>
          <a:noFill/>
          <a:ln>
            <a:noFill/>
          </a:ln>
        </p:spPr>
      </p:pic>
      <p:sp>
        <p:nvSpPr>
          <p:cNvPr id="731" name="Google Shape;731;p86"/>
          <p:cNvSpPr txBox="1"/>
          <p:nvPr/>
        </p:nvSpPr>
        <p:spPr>
          <a:xfrm>
            <a:off x="1286550" y="829150"/>
            <a:ext cx="65709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87"/>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37" name="Google Shape;737;p87"/>
          <p:cNvSpPr txBox="1"/>
          <p:nvPr/>
        </p:nvSpPr>
        <p:spPr>
          <a:xfrm>
            <a:off x="643800" y="2510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ALIGN-SELF: END</a:t>
            </a:r>
            <a:endParaRPr sz="3800" b="0" i="1" u="none" strike="noStrike" cap="none">
              <a:solidFill>
                <a:schemeClr val="dk1"/>
              </a:solidFill>
              <a:latin typeface="Anton"/>
              <a:ea typeface="Anton"/>
              <a:cs typeface="Anton"/>
              <a:sym typeface="Anton"/>
            </a:endParaRPr>
          </a:p>
        </p:txBody>
      </p:sp>
      <p:sp>
        <p:nvSpPr>
          <p:cNvPr id="738" name="Google Shape;738;p87"/>
          <p:cNvSpPr txBox="1"/>
          <p:nvPr/>
        </p:nvSpPr>
        <p:spPr>
          <a:xfrm>
            <a:off x="1820500" y="1673850"/>
            <a:ext cx="53310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end</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39" name="Google Shape;739;p87"/>
          <p:cNvPicPr preferRelativeResize="0"/>
          <p:nvPr/>
        </p:nvPicPr>
        <p:blipFill rotWithShape="1">
          <a:blip r:embed="rId4">
            <a:alphaModFix/>
          </a:blip>
          <a:srcRect/>
          <a:stretch/>
        </p:blipFill>
        <p:spPr>
          <a:xfrm>
            <a:off x="1820429" y="2944452"/>
            <a:ext cx="5331137" cy="1920950"/>
          </a:xfrm>
          <a:prstGeom prst="rect">
            <a:avLst/>
          </a:prstGeom>
          <a:noFill/>
          <a:ln>
            <a:noFill/>
          </a:ln>
        </p:spPr>
      </p:pic>
      <p:sp>
        <p:nvSpPr>
          <p:cNvPr id="740" name="Google Shape;740;p87"/>
          <p:cNvSpPr txBox="1"/>
          <p:nvPr/>
        </p:nvSpPr>
        <p:spPr>
          <a:xfrm>
            <a:off x="1293125" y="910750"/>
            <a:ext cx="6274800" cy="94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88"/>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46" name="Google Shape;746;p88"/>
          <p:cNvSpPr txBox="1"/>
          <p:nvPr/>
        </p:nvSpPr>
        <p:spPr>
          <a:xfrm>
            <a:off x="643800" y="22335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ALIGN-SELF: CENTER</a:t>
            </a:r>
            <a:endParaRPr sz="3800" b="0" i="1" u="none" strike="noStrike" cap="none">
              <a:solidFill>
                <a:schemeClr val="dk1"/>
              </a:solidFill>
              <a:latin typeface="Anton"/>
              <a:ea typeface="Anton"/>
              <a:cs typeface="Anton"/>
              <a:sym typeface="Anton"/>
            </a:endParaRPr>
          </a:p>
        </p:txBody>
      </p:sp>
      <p:sp>
        <p:nvSpPr>
          <p:cNvPr id="747" name="Google Shape;747;p88"/>
          <p:cNvSpPr txBox="1"/>
          <p:nvPr/>
        </p:nvSpPr>
        <p:spPr>
          <a:xfrm>
            <a:off x="1989800" y="1622825"/>
            <a:ext cx="5363700" cy="10707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center</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48" name="Google Shape;748;p88"/>
          <p:cNvPicPr preferRelativeResize="0"/>
          <p:nvPr/>
        </p:nvPicPr>
        <p:blipFill rotWithShape="1">
          <a:blip r:embed="rId4">
            <a:alphaModFix/>
          </a:blip>
          <a:srcRect/>
          <a:stretch/>
        </p:blipFill>
        <p:spPr>
          <a:xfrm>
            <a:off x="1931432" y="2883227"/>
            <a:ext cx="5480430" cy="2005025"/>
          </a:xfrm>
          <a:prstGeom prst="rect">
            <a:avLst/>
          </a:prstGeom>
          <a:noFill/>
          <a:ln>
            <a:noFill/>
          </a:ln>
        </p:spPr>
      </p:pic>
      <p:sp>
        <p:nvSpPr>
          <p:cNvPr id="749" name="Google Shape;749;p88"/>
          <p:cNvSpPr txBox="1"/>
          <p:nvPr/>
        </p:nvSpPr>
        <p:spPr>
          <a:xfrm>
            <a:off x="1225350" y="920975"/>
            <a:ext cx="66933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1" name="Google Shape;191;p26"/>
          <p:cNvPicPr preferRelativeResize="0"/>
          <p:nvPr/>
        </p:nvPicPr>
        <p:blipFill rotWithShape="1">
          <a:blip r:embed="rId3">
            <a:alphaModFix/>
          </a:blip>
          <a:srcRect/>
          <a:stretch/>
        </p:blipFill>
        <p:spPr>
          <a:xfrm>
            <a:off x="2029037" y="121025"/>
            <a:ext cx="5085925" cy="3887675"/>
          </a:xfrm>
          <a:prstGeom prst="rect">
            <a:avLst/>
          </a:prstGeom>
          <a:noFill/>
          <a:ln>
            <a:noFill/>
          </a:ln>
        </p:spPr>
      </p:pic>
      <p:sp>
        <p:nvSpPr>
          <p:cNvPr id="192" name="Google Shape;192;p26"/>
          <p:cNvSpPr txBox="1"/>
          <p:nvPr/>
        </p:nvSpPr>
        <p:spPr>
          <a:xfrm>
            <a:off x="247800" y="4008688"/>
            <a:ext cx="86484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s" sz="1400" b="0" i="0" u="none" strike="noStrike" cap="none" dirty="0">
                <a:solidFill>
                  <a:schemeClr val="dk1"/>
                </a:solidFill>
                <a:highlight>
                  <a:schemeClr val="lt1"/>
                </a:highlight>
                <a:latin typeface="Helvetica Neue Light"/>
                <a:ea typeface="Helvetica Neue Light"/>
                <a:cs typeface="Helvetica Neue Light"/>
                <a:sym typeface="Helvetica Neue Light"/>
              </a:rPr>
              <a:t>El CSS grid se puede utilizar para lograr muchos diseños diferentes. </a:t>
            </a:r>
            <a:r>
              <a:rPr lang="es" sz="1400" b="1" i="0" u="none" strike="noStrike" cap="none" dirty="0">
                <a:solidFill>
                  <a:schemeClr val="dk1"/>
                </a:solidFill>
                <a:latin typeface="Helvetica Neue"/>
                <a:ea typeface="Helvetica Neue"/>
                <a:cs typeface="Helvetica Neue"/>
                <a:sym typeface="Helvetica Neue"/>
              </a:rPr>
              <a:t>Se destaca por dividir una página en regiones principales, o definir la relación en términos de tamaño, posición y capas, entre partes de un control</a:t>
            </a:r>
            <a:r>
              <a:rPr lang="es" sz="1400" b="1" i="0" u="none" strike="noStrike" cap="none" dirty="0" smtClean="0">
                <a:solidFill>
                  <a:schemeClr val="dk1"/>
                </a:solidFill>
                <a:latin typeface="Helvetica Neue"/>
                <a:ea typeface="Helvetica Neue"/>
                <a:cs typeface="Helvetica Neue"/>
                <a:sym typeface="Helvetica Neue"/>
              </a:rPr>
              <a:t>.</a:t>
            </a:r>
            <a:endParaRPr sz="14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89"/>
          <p:cNvPicPr preferRelativeResize="0"/>
          <p:nvPr/>
        </p:nvPicPr>
        <p:blipFill rotWithShape="1">
          <a:blip r:embed="rId3">
            <a:alphaModFix/>
          </a:blip>
          <a:srcRect/>
          <a:stretch/>
        </p:blipFill>
        <p:spPr>
          <a:xfrm>
            <a:off x="7567925" y="4659626"/>
            <a:ext cx="1186526" cy="330675"/>
          </a:xfrm>
          <a:prstGeom prst="rect">
            <a:avLst/>
          </a:prstGeom>
          <a:noFill/>
          <a:ln>
            <a:noFill/>
          </a:ln>
        </p:spPr>
      </p:pic>
      <p:sp>
        <p:nvSpPr>
          <p:cNvPr id="755" name="Google Shape;755;p89"/>
          <p:cNvSpPr txBox="1"/>
          <p:nvPr/>
        </p:nvSpPr>
        <p:spPr>
          <a:xfrm>
            <a:off x="643800" y="289500"/>
            <a:ext cx="7856400" cy="1070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600"/>
              </a:spcAft>
              <a:buClr>
                <a:schemeClr val="dk1"/>
              </a:buClr>
              <a:buSzPts val="1100"/>
              <a:buFont typeface="Arial"/>
              <a:buNone/>
            </a:pPr>
            <a:r>
              <a:rPr lang="es" sz="3800" b="0" i="1" u="none" strike="noStrike" cap="none">
                <a:solidFill>
                  <a:schemeClr val="dk1"/>
                </a:solidFill>
                <a:latin typeface="Anton"/>
                <a:ea typeface="Anton"/>
                <a:cs typeface="Anton"/>
                <a:sym typeface="Anton"/>
              </a:rPr>
              <a:t>ALIGN-SELF: STRETCH</a:t>
            </a:r>
            <a:endParaRPr sz="3800" b="0" i="1" u="none" strike="noStrike" cap="none">
              <a:solidFill>
                <a:schemeClr val="dk1"/>
              </a:solidFill>
              <a:latin typeface="Anton"/>
              <a:ea typeface="Anton"/>
              <a:cs typeface="Anton"/>
              <a:sym typeface="Anton"/>
            </a:endParaRPr>
          </a:p>
        </p:txBody>
      </p:sp>
      <p:sp>
        <p:nvSpPr>
          <p:cNvPr id="756" name="Google Shape;756;p89"/>
          <p:cNvSpPr txBox="1"/>
          <p:nvPr/>
        </p:nvSpPr>
        <p:spPr>
          <a:xfrm>
            <a:off x="1969625" y="1714675"/>
            <a:ext cx="5276100" cy="11061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rgbClr val="800000"/>
                </a:solidFill>
                <a:latin typeface="Consolas"/>
                <a:ea typeface="Consolas"/>
                <a:cs typeface="Consolas"/>
                <a:sym typeface="Consolas"/>
              </a:rPr>
              <a:t>.hijo</a:t>
            </a:r>
            <a:r>
              <a:rPr lang="es" sz="1400" b="0" i="0" u="none" strike="noStrike" cap="none">
                <a:solidFill>
                  <a:schemeClr val="dk1"/>
                </a:solidFill>
                <a:latin typeface="Consolas"/>
                <a:ea typeface="Consolas"/>
                <a:cs typeface="Consolas"/>
                <a:sym typeface="Consolas"/>
              </a:rPr>
              <a:t> {</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FF0000"/>
                </a:solidFill>
                <a:latin typeface="Consolas"/>
                <a:ea typeface="Consolas"/>
                <a:cs typeface="Consolas"/>
                <a:sym typeface="Consolas"/>
              </a:rPr>
              <a:t>align-self</a:t>
            </a:r>
            <a:r>
              <a:rPr lang="es" sz="1400" b="0" i="0" u="none" strike="noStrike" cap="none">
                <a:solidFill>
                  <a:schemeClr val="dk1"/>
                </a:solidFill>
                <a:latin typeface="Consolas"/>
                <a:ea typeface="Consolas"/>
                <a:cs typeface="Consolas"/>
                <a:sym typeface="Consolas"/>
              </a:rPr>
              <a:t>: </a:t>
            </a:r>
            <a:r>
              <a:rPr lang="es" sz="1400" b="0" i="0" u="none" strike="noStrike" cap="none">
                <a:solidFill>
                  <a:srgbClr val="0451A5"/>
                </a:solidFill>
                <a:latin typeface="Consolas"/>
                <a:ea typeface="Consolas"/>
                <a:cs typeface="Consolas"/>
                <a:sym typeface="Consolas"/>
              </a:rPr>
              <a:t>stretch</a:t>
            </a:r>
            <a:r>
              <a:rPr lang="es" sz="1400" b="0" i="0" u="none" strike="noStrike" cap="none">
                <a:solidFill>
                  <a:schemeClr val="dk1"/>
                </a:solidFill>
                <a:latin typeface="Consolas"/>
                <a:ea typeface="Consolas"/>
                <a:cs typeface="Consolas"/>
                <a:sym typeface="Consolas"/>
              </a:rPr>
              <a:t>;</a:t>
            </a:r>
            <a:endParaRPr sz="1400" b="0" i="0" u="none" strike="noStrike" cap="none">
              <a:solidFill>
                <a:schemeClr val="dk1"/>
              </a:solidFill>
              <a:latin typeface="Consolas"/>
              <a:ea typeface="Consolas"/>
              <a:cs typeface="Consolas"/>
              <a:sym typeface="Consolas"/>
            </a:endParaRPr>
          </a:p>
          <a:p>
            <a:pPr marL="0" marR="0" lvl="0" indent="0" algn="l" rtl="0">
              <a:lnSpc>
                <a:spcPct val="150000"/>
              </a:lnSpc>
              <a:spcBef>
                <a:spcPts val="0"/>
              </a:spcBef>
              <a:spcAft>
                <a:spcPts val="0"/>
              </a:spcAft>
              <a:buClr>
                <a:srgbClr val="000000"/>
              </a:buClr>
              <a:buSzPts val="1400"/>
              <a:buFont typeface="Arial"/>
              <a:buNone/>
            </a:pPr>
            <a:r>
              <a:rPr lang="es" sz="1400" b="0" i="0" u="none" strike="noStrike" cap="none">
                <a:solidFill>
                  <a:schemeClr val="dk1"/>
                </a:solidFill>
                <a:latin typeface="Consolas"/>
                <a:ea typeface="Consolas"/>
                <a:cs typeface="Consolas"/>
                <a:sym typeface="Consolas"/>
              </a:rPr>
              <a:t>}</a:t>
            </a:r>
            <a:endParaRPr sz="1400" b="0" i="0" u="none" strike="noStrike" cap="none">
              <a:solidFill>
                <a:srgbClr val="F5D67B"/>
              </a:solidFill>
              <a:latin typeface="Consolas"/>
              <a:ea typeface="Consolas"/>
              <a:cs typeface="Consolas"/>
              <a:sym typeface="Consolas"/>
            </a:endParaRPr>
          </a:p>
        </p:txBody>
      </p:sp>
      <p:pic>
        <p:nvPicPr>
          <p:cNvPr id="757" name="Google Shape;757;p89"/>
          <p:cNvPicPr preferRelativeResize="0"/>
          <p:nvPr/>
        </p:nvPicPr>
        <p:blipFill rotWithShape="1">
          <a:blip r:embed="rId4">
            <a:alphaModFix/>
          </a:blip>
          <a:srcRect/>
          <a:stretch/>
        </p:blipFill>
        <p:spPr>
          <a:xfrm>
            <a:off x="1841422" y="2903627"/>
            <a:ext cx="5461178" cy="2005025"/>
          </a:xfrm>
          <a:prstGeom prst="rect">
            <a:avLst/>
          </a:prstGeom>
          <a:noFill/>
          <a:ln>
            <a:noFill/>
          </a:ln>
        </p:spPr>
      </p:pic>
      <p:sp>
        <p:nvSpPr>
          <p:cNvPr id="758" name="Google Shape;758;p89"/>
          <p:cNvSpPr txBox="1"/>
          <p:nvPr/>
        </p:nvSpPr>
        <p:spPr>
          <a:xfrm>
            <a:off x="1440425" y="1002625"/>
            <a:ext cx="6060600" cy="15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0" i="0" u="none" strike="noStrike" cap="none">
                <a:solidFill>
                  <a:srgbClr val="000000"/>
                </a:solidFill>
                <a:latin typeface="Helvetica Neue Light"/>
                <a:ea typeface="Helvetica Neue Light"/>
                <a:cs typeface="Helvetica Neue Light"/>
                <a:sym typeface="Helvetica Neue Light"/>
              </a:rPr>
              <a:t>Alinea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específicamente</a:t>
            </a:r>
            <a:r>
              <a:rPr lang="es" sz="1800" b="0" i="0" u="none" strike="noStrike" cap="none">
                <a:solidFill>
                  <a:srgbClr val="000000"/>
                </a:solidFill>
                <a:latin typeface="Helvetica Neue Light"/>
                <a:ea typeface="Helvetica Neue Light"/>
                <a:cs typeface="Helvetica Neue Light"/>
                <a:sym typeface="Helvetica Neue Light"/>
              </a:rPr>
              <a:t> a la celda (item, hijo) que necesites, de forma </a:t>
            </a:r>
            <a:r>
              <a:rPr lang="es" sz="1800" b="0" i="0" u="none" strike="noStrike" cap="none">
                <a:solidFill>
                  <a:srgbClr val="000000"/>
                </a:solidFill>
                <a:highlight>
                  <a:srgbClr val="EF89D2"/>
                </a:highlight>
                <a:latin typeface="Helvetica Neue Light"/>
                <a:ea typeface="Helvetica Neue Light"/>
                <a:cs typeface="Helvetica Neue Light"/>
                <a:sym typeface="Helvetica Neue Light"/>
              </a:rPr>
              <a:t>vertical</a:t>
            </a:r>
            <a:r>
              <a:rPr lang="es" sz="1800" b="0" i="0" u="none" strike="noStrike" cap="none">
                <a:solidFill>
                  <a:srgbClr val="000000"/>
                </a:solidFill>
                <a:latin typeface="Helvetica Neue Light"/>
                <a:ea typeface="Helvetica Neue Light"/>
                <a:cs typeface="Helvetica Neue Light"/>
                <a:sym typeface="Helvetica Neue Light"/>
              </a:rPr>
              <a:t>:</a:t>
            </a:r>
            <a:endParaRPr sz="18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7"/>
          <p:cNvSpPr txBox="1"/>
          <p:nvPr/>
        </p:nvSpPr>
        <p:spPr>
          <a:xfrm>
            <a:off x="3857625" y="246475"/>
            <a:ext cx="50622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4000" b="0" i="1" u="none" strike="noStrike" cap="none">
                <a:solidFill>
                  <a:schemeClr val="dk1"/>
                </a:solidFill>
                <a:latin typeface="Anton"/>
                <a:ea typeface="Anton"/>
                <a:cs typeface="Anton"/>
                <a:sym typeface="Anton"/>
              </a:rPr>
              <a:t>IMPLEMENTAR GRIDS</a:t>
            </a:r>
            <a:endParaRPr sz="4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199" name="Google Shape;199;p27"/>
          <p:cNvSpPr txBox="1"/>
          <p:nvPr/>
        </p:nvSpPr>
        <p:spPr>
          <a:xfrm>
            <a:off x="4322250" y="1336525"/>
            <a:ext cx="4432200" cy="3323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¿Position? ¿Float? ¿Elementos de Bloque? ¿Elementos de líneas?</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¿Es suficiente crear un layout/estructuras para páginas web actuales?</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Y… ¿Flexbox?</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15000"/>
              </a:lnSpc>
              <a:spcBef>
                <a:spcPts val="0"/>
              </a:spcBef>
              <a:spcAft>
                <a:spcPts val="0"/>
              </a:spcAft>
              <a:buClr>
                <a:srgbClr val="000000"/>
              </a:buClr>
              <a:buSzPts val="1800"/>
              <a:buFont typeface="Arial"/>
              <a:buNone/>
            </a:pPr>
            <a:r>
              <a:rPr lang="es" sz="1800" b="1" i="0" u="none" strike="noStrike" cap="none">
                <a:solidFill>
                  <a:schemeClr val="dk1"/>
                </a:solidFill>
                <a:latin typeface="Helvetica Neue"/>
                <a:ea typeface="Helvetica Neue"/>
                <a:cs typeface="Helvetica Neue"/>
                <a:sym typeface="Helvetica Neue"/>
              </a:rPr>
              <a:t>¿Necesitaremos algo más potente para estructuras web?</a:t>
            </a:r>
            <a:endParaRPr sz="1800" b="1" i="0" u="none" strike="noStrike" cap="none">
              <a:solidFill>
                <a:schemeClr val="dk1"/>
              </a:solidFill>
              <a:latin typeface="Helvetica Neue"/>
              <a:ea typeface="Helvetica Neue"/>
              <a:cs typeface="Helvetica Neue"/>
              <a:sym typeface="Helvetica Neue"/>
            </a:endParaRPr>
          </a:p>
        </p:txBody>
      </p:sp>
      <p:pic>
        <p:nvPicPr>
          <p:cNvPr id="200" name="Google Shape;200;p27"/>
          <p:cNvPicPr preferRelativeResize="0"/>
          <p:nvPr/>
        </p:nvPicPr>
        <p:blipFill rotWithShape="1">
          <a:blip r:embed="rId3">
            <a:alphaModFix/>
          </a:blip>
          <a:srcRect/>
          <a:stretch/>
        </p:blipFill>
        <p:spPr>
          <a:xfrm>
            <a:off x="0" y="2"/>
            <a:ext cx="385762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137550" y="3386750"/>
            <a:ext cx="8868900" cy="1099200"/>
          </a:xfrm>
          <a:prstGeom prst="rect">
            <a:avLst/>
          </a:prstGeom>
          <a:noFill/>
          <a:ln w="28575" cap="flat" cmpd="sng">
            <a:solidFill>
              <a:srgbClr val="E0FF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Muchos frameworks y librerías utilizan un sistema grid, donde definen una cuadrícula determinada, y cambiando los nombres de las clases de los elementos HTML es posible trabajar muchos atributos.</a:t>
            </a:r>
            <a:endParaRPr sz="1800" b="0" i="0" u="none" strike="noStrike" cap="none">
              <a:solidFill>
                <a:schemeClr val="dk1"/>
              </a:solidFill>
              <a:latin typeface="Helvetica Neue Light"/>
              <a:ea typeface="Helvetica Neue Light"/>
              <a:cs typeface="Helvetica Neue Light"/>
              <a:sym typeface="Helvetica Neue Light"/>
            </a:endParaRPr>
          </a:p>
        </p:txBody>
      </p:sp>
      <p:sp>
        <p:nvSpPr>
          <p:cNvPr id="207" name="Google Shape;207;p28"/>
          <p:cNvSpPr txBox="1"/>
          <p:nvPr/>
        </p:nvSpPr>
        <p:spPr>
          <a:xfrm>
            <a:off x="643801" y="310200"/>
            <a:ext cx="7856400" cy="69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Clr>
                <a:schemeClr val="dk1"/>
              </a:buClr>
              <a:buSzPts val="1100"/>
              <a:buFont typeface="Arial"/>
              <a:buNone/>
            </a:pPr>
            <a:r>
              <a:rPr lang="es" sz="4000" b="0" i="1" u="none" strike="noStrike" cap="none">
                <a:solidFill>
                  <a:schemeClr val="dk1"/>
                </a:solidFill>
                <a:latin typeface="Anton"/>
                <a:ea typeface="Anton"/>
                <a:cs typeface="Anton"/>
                <a:sym typeface="Anton"/>
              </a:rPr>
              <a:t>IMPLEMENTAR GRIDS</a:t>
            </a:r>
            <a:endParaRPr sz="4000" b="0" i="1" u="none" strike="noStrike" cap="none">
              <a:solidFill>
                <a:schemeClr val="dk1"/>
              </a:solidFill>
              <a:latin typeface="Anton"/>
              <a:ea typeface="Anton"/>
              <a:cs typeface="Anton"/>
              <a:sym typeface="Anton"/>
            </a:endParaRPr>
          </a:p>
          <a:p>
            <a:pPr marL="0" marR="0" lvl="0" indent="0" algn="l" rtl="0">
              <a:lnSpc>
                <a:spcPct val="115000"/>
              </a:lnSpc>
              <a:spcBef>
                <a:spcPts val="2000"/>
              </a:spcBef>
              <a:spcAft>
                <a:spcPts val="1200"/>
              </a:spcAft>
              <a:buClr>
                <a:schemeClr val="dk1"/>
              </a:buClr>
              <a:buSzPts val="1100"/>
              <a:buFont typeface="Arial"/>
              <a:buNone/>
            </a:pPr>
            <a:endParaRPr sz="3800" b="0" i="1" u="none" strike="noStrike" cap="none">
              <a:solidFill>
                <a:schemeClr val="dk1"/>
              </a:solidFill>
              <a:latin typeface="Anton"/>
              <a:ea typeface="Anton"/>
              <a:cs typeface="Anton"/>
              <a:sym typeface="Anton"/>
            </a:endParaRPr>
          </a:p>
        </p:txBody>
      </p:sp>
      <p:sp>
        <p:nvSpPr>
          <p:cNvPr id="208" name="Google Shape;208;p28"/>
          <p:cNvSpPr txBox="1"/>
          <p:nvPr/>
        </p:nvSpPr>
        <p:spPr>
          <a:xfrm>
            <a:off x="2450125" y="1589575"/>
            <a:ext cx="6284700" cy="13107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 sz="1800" b="0" i="0" u="none" strike="noStrike" cap="none">
                <a:solidFill>
                  <a:schemeClr val="dk1"/>
                </a:solidFill>
                <a:latin typeface="Helvetica Neue Light"/>
                <a:ea typeface="Helvetica Neue Light"/>
                <a:cs typeface="Helvetica Neue Light"/>
                <a:sym typeface="Helvetica Neue Light"/>
              </a:rPr>
              <a:t>Los complementos vistos anteriormente suelen ser insuficientes, o a veces un poco complejos para crear un layout/estructuras para páginas web actuales.</a:t>
            </a:r>
            <a:endParaRPr sz="1800" b="0" i="0" u="none" strike="noStrike" cap="none">
              <a:solidFill>
                <a:schemeClr val="dk1"/>
              </a:solidFill>
              <a:latin typeface="Helvetica Neue Light"/>
              <a:ea typeface="Helvetica Neue Light"/>
              <a:cs typeface="Helvetica Neue Light"/>
              <a:sym typeface="Helvetica Neue Light"/>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Helvetica Neue Light"/>
              <a:ea typeface="Helvetica Neue Light"/>
              <a:cs typeface="Helvetica Neue Light"/>
              <a:sym typeface="Helvetica Neue Light"/>
            </a:endParaRPr>
          </a:p>
        </p:txBody>
      </p:sp>
      <p:sp>
        <p:nvSpPr>
          <p:cNvPr id="209" name="Google Shape;209;p28"/>
          <p:cNvSpPr txBox="1"/>
          <p:nvPr/>
        </p:nvSpPr>
        <p:spPr>
          <a:xfrm>
            <a:off x="643800" y="1589575"/>
            <a:ext cx="1608000" cy="12216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7200"/>
              <a:buFont typeface="Arial"/>
              <a:buNone/>
            </a:pPr>
            <a:r>
              <a:rPr lang="es" sz="7200" b="1" i="0" u="none" strike="noStrike" cap="none">
                <a:solidFill>
                  <a:schemeClr val="dk1"/>
                </a:solidFill>
                <a:latin typeface="Anton"/>
                <a:ea typeface="Anton"/>
                <a:cs typeface="Anton"/>
                <a:sym typeface="Anton"/>
              </a:rPr>
              <a:t>¡SI! </a:t>
            </a:r>
            <a:endParaRPr sz="7200" b="1" i="0" u="none" strike="noStrike" cap="none">
              <a:solidFill>
                <a:schemeClr val="dk1"/>
              </a:solidFill>
              <a:latin typeface="Anton"/>
              <a:ea typeface="Anton"/>
              <a:cs typeface="Anton"/>
              <a:sym typeface="Anton"/>
            </a:endParaRPr>
          </a:p>
        </p:txBody>
      </p:sp>
      <p:sp>
        <p:nvSpPr>
          <p:cNvPr id="210" name="Google Shape;210;p28"/>
          <p:cNvSpPr txBox="1"/>
          <p:nvPr/>
        </p:nvSpPr>
        <p:spPr>
          <a:xfrm>
            <a:off x="73500" y="2759150"/>
            <a:ext cx="8997000" cy="56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s" sz="1800" i="0" u="none" strike="noStrike" cap="none">
                <a:solidFill>
                  <a:schemeClr val="dk1"/>
                </a:solidFill>
                <a:highlight>
                  <a:srgbClr val="E0FF00"/>
                </a:highlight>
                <a:latin typeface="Helvetica Neue Light"/>
                <a:ea typeface="Helvetica Neue Light"/>
                <a:cs typeface="Helvetica Neue Light"/>
                <a:sym typeface="Helvetica Neue Light"/>
              </a:rPr>
              <a:t>Flexbox fue una gran mejora, pero está orientado a estructuras de una sola dimensión.</a:t>
            </a:r>
            <a:endParaRPr sz="1800" i="0" u="none" strike="noStrike" cap="none">
              <a:solidFill>
                <a:schemeClr val="dk1"/>
              </a:solidFill>
              <a:highlight>
                <a:srgbClr val="E0FF00"/>
              </a:highlight>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3788</Words>
  <PresentationFormat>Presentación en pantalla (16:9)</PresentationFormat>
  <Paragraphs>478</Paragraphs>
  <Slides>70</Slides>
  <Notes>70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70</vt:i4>
      </vt:variant>
    </vt:vector>
  </HeadingPairs>
  <TitlesOfParts>
    <vt:vector size="77" baseType="lpstr">
      <vt:lpstr>Arial</vt:lpstr>
      <vt:lpstr>Helvetica Neue Light</vt:lpstr>
      <vt:lpstr>Anton</vt:lpstr>
      <vt:lpstr>Helvetica Neue</vt:lpstr>
      <vt:lpstr>Consolas</vt:lpstr>
      <vt:lpstr>Didact Gothic</vt:lpstr>
      <vt:lpstr>Simple Light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Agustin Gatica</dc:creator>
  <cp:lastModifiedBy>AguGatica</cp:lastModifiedBy>
  <cp:revision>1</cp:revision>
  <dcterms:modified xsi:type="dcterms:W3CDTF">2024-09-05T22:17:50Z</dcterms:modified>
</cp:coreProperties>
</file>